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3_0.xml" ContentType="application/vnd.ms-powerpoint.comments+xml"/>
  <Override PartName="/ppt/comments/modernComment_104_0.xml" ContentType="application/vnd.ms-powerpoint.comments+xml"/>
  <Override PartName="/ppt/comments/modernComment_1CF_419ECF5D.xml" ContentType="application/vnd.ms-powerpoint.comments+xml"/>
  <Override PartName="/ppt/comments/modernComment_1D0_25C24AB.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ink/ink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9.xml" ContentType="application/vnd.openxmlformats-officedocument.presentationml.notesSlide+xml"/>
  <Override PartName="/ppt/ink/ink8.xml" ContentType="application/inkml+xml"/>
  <Override PartName="/ppt/ink/ink9.xml" ContentType="application/inkml+xml"/>
  <Override PartName="/ppt/comments/modernComment_1B6_849001D6.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0.xml" ContentType="application/inkml+xml"/>
  <Override PartName="/ppt/notesSlides/notesSlide18.xml" ContentType="application/vnd.openxmlformats-officedocument.presentationml.notesSlide+xml"/>
  <Override PartName="/ppt/comments/modernComment_117_0.xml" ContentType="application/vnd.ms-powerpoint.comments+xml"/>
  <Override PartName="/ppt/comments/modernComment_118_0.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1.xml" ContentType="application/inkml+xml"/>
  <Override PartName="/ppt/ink/ink12.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25.xml" ContentType="application/vnd.openxmlformats-officedocument.presentationml.notesSlide+xml"/>
  <Override PartName="/ppt/ink/ink17.xml" ContentType="application/inkml+xml"/>
  <Override PartName="/ppt/ink/ink18.xml" ContentType="application/inkml+xml"/>
  <Override PartName="/ppt/notesSlides/notesSlide26.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modernComment_198_31B966D.xml" ContentType="application/vnd.ms-powerpoint.comments+xml"/>
  <Override PartName="/ppt/ink/ink23.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27.xml" ContentType="application/inkml+xml"/>
  <Override PartName="/ppt/notesSlides/notesSlide35.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1"/>
  </p:notesMasterIdLst>
  <p:handoutMasterIdLst>
    <p:handoutMasterId r:id="rId162"/>
  </p:handoutMasterIdLst>
  <p:sldIdLst>
    <p:sldId id="256" r:id="rId2"/>
    <p:sldId id="472" r:id="rId3"/>
    <p:sldId id="471" r:id="rId4"/>
    <p:sldId id="257" r:id="rId5"/>
    <p:sldId id="382" r:id="rId6"/>
    <p:sldId id="258" r:id="rId7"/>
    <p:sldId id="259" r:id="rId8"/>
    <p:sldId id="260" r:id="rId9"/>
    <p:sldId id="463" r:id="rId10"/>
    <p:sldId id="464" r:id="rId11"/>
    <p:sldId id="465" r:id="rId12"/>
    <p:sldId id="261" r:id="rId13"/>
    <p:sldId id="262" r:id="rId14"/>
    <p:sldId id="422" r:id="rId15"/>
    <p:sldId id="421" r:id="rId16"/>
    <p:sldId id="263" r:id="rId17"/>
    <p:sldId id="264" r:id="rId18"/>
    <p:sldId id="348" r:id="rId19"/>
    <p:sldId id="438" r:id="rId20"/>
    <p:sldId id="439" r:id="rId21"/>
    <p:sldId id="351" r:id="rId22"/>
    <p:sldId id="443" r:id="rId23"/>
    <p:sldId id="397" r:id="rId24"/>
    <p:sldId id="398" r:id="rId25"/>
    <p:sldId id="266" r:id="rId26"/>
    <p:sldId id="267" r:id="rId27"/>
    <p:sldId id="268" r:id="rId28"/>
    <p:sldId id="269" r:id="rId29"/>
    <p:sldId id="453" r:id="rId30"/>
    <p:sldId id="454" r:id="rId31"/>
    <p:sldId id="270" r:id="rId32"/>
    <p:sldId id="271" r:id="rId33"/>
    <p:sldId id="354" r:id="rId34"/>
    <p:sldId id="324" r:id="rId35"/>
    <p:sldId id="355" r:id="rId36"/>
    <p:sldId id="366" r:id="rId37"/>
    <p:sldId id="326" r:id="rId38"/>
    <p:sldId id="273" r:id="rId39"/>
    <p:sldId id="356" r:id="rId40"/>
    <p:sldId id="321" r:id="rId41"/>
    <p:sldId id="357" r:id="rId42"/>
    <p:sldId id="358" r:id="rId43"/>
    <p:sldId id="367" r:id="rId44"/>
    <p:sldId id="275" r:id="rId45"/>
    <p:sldId id="359" r:id="rId46"/>
    <p:sldId id="466" r:id="rId47"/>
    <p:sldId id="276" r:id="rId48"/>
    <p:sldId id="277" r:id="rId49"/>
    <p:sldId id="278" r:id="rId50"/>
    <p:sldId id="282" r:id="rId51"/>
    <p:sldId id="368" r:id="rId52"/>
    <p:sldId id="360" r:id="rId53"/>
    <p:sldId id="370" r:id="rId54"/>
    <p:sldId id="361" r:id="rId55"/>
    <p:sldId id="369" r:id="rId56"/>
    <p:sldId id="330" r:id="rId57"/>
    <p:sldId id="279" r:id="rId58"/>
    <p:sldId id="280" r:id="rId59"/>
    <p:sldId id="362" r:id="rId60"/>
    <p:sldId id="378" r:id="rId61"/>
    <p:sldId id="433" r:id="rId62"/>
    <p:sldId id="436" r:id="rId63"/>
    <p:sldId id="333" r:id="rId64"/>
    <p:sldId id="380" r:id="rId65"/>
    <p:sldId id="379" r:id="rId66"/>
    <p:sldId id="435" r:id="rId67"/>
    <p:sldId id="434" r:id="rId68"/>
    <p:sldId id="363" r:id="rId69"/>
    <p:sldId id="364" r:id="rId70"/>
    <p:sldId id="365" r:id="rId71"/>
    <p:sldId id="281" r:id="rId72"/>
    <p:sldId id="291" r:id="rId73"/>
    <p:sldId id="295" r:id="rId74"/>
    <p:sldId id="296" r:id="rId75"/>
    <p:sldId id="440" r:id="rId76"/>
    <p:sldId id="298" r:id="rId77"/>
    <p:sldId id="301" r:id="rId78"/>
    <p:sldId id="299" r:id="rId79"/>
    <p:sldId id="372" r:id="rId80"/>
    <p:sldId id="339" r:id="rId81"/>
    <p:sldId id="300" r:id="rId82"/>
    <p:sldId id="373" r:id="rId83"/>
    <p:sldId id="341" r:id="rId84"/>
    <p:sldId id="375" r:id="rId85"/>
    <p:sldId id="376" r:id="rId86"/>
    <p:sldId id="377" r:id="rId87"/>
    <p:sldId id="467" r:id="rId88"/>
    <p:sldId id="302" r:id="rId89"/>
    <p:sldId id="303" r:id="rId90"/>
    <p:sldId id="305" r:id="rId91"/>
    <p:sldId id="306" r:id="rId92"/>
    <p:sldId id="396" r:id="rId93"/>
    <p:sldId id="307" r:id="rId94"/>
    <p:sldId id="308" r:id="rId95"/>
    <p:sldId id="385" r:id="rId96"/>
    <p:sldId id="386" r:id="rId97"/>
    <p:sldId id="399" r:id="rId98"/>
    <p:sldId id="387" r:id="rId99"/>
    <p:sldId id="462" r:id="rId100"/>
    <p:sldId id="389" r:id="rId101"/>
    <p:sldId id="390" r:id="rId102"/>
    <p:sldId id="309" r:id="rId103"/>
    <p:sldId id="310" r:id="rId104"/>
    <p:sldId id="392" r:id="rId105"/>
    <p:sldId id="391" r:id="rId106"/>
    <p:sldId id="317" r:id="rId107"/>
    <p:sldId id="393" r:id="rId108"/>
    <p:sldId id="427" r:id="rId109"/>
    <p:sldId id="428" r:id="rId110"/>
    <p:sldId id="429" r:id="rId111"/>
    <p:sldId id="430" r:id="rId112"/>
    <p:sldId id="313" r:id="rId113"/>
    <p:sldId id="314" r:id="rId114"/>
    <p:sldId id="315" r:id="rId115"/>
    <p:sldId id="316" r:id="rId116"/>
    <p:sldId id="352" r:id="rId117"/>
    <p:sldId id="468" r:id="rId118"/>
    <p:sldId id="469" r:id="rId119"/>
    <p:sldId id="470" r:id="rId120"/>
    <p:sldId id="474" r:id="rId121"/>
    <p:sldId id="475" r:id="rId122"/>
    <p:sldId id="476" r:id="rId123"/>
    <p:sldId id="477" r:id="rId124"/>
    <p:sldId id="478" r:id="rId125"/>
    <p:sldId id="479" r:id="rId126"/>
    <p:sldId id="481" r:id="rId127"/>
    <p:sldId id="482" r:id="rId128"/>
    <p:sldId id="483" r:id="rId129"/>
    <p:sldId id="408" r:id="rId130"/>
    <p:sldId id="424" r:id="rId131"/>
    <p:sldId id="456" r:id="rId132"/>
    <p:sldId id="287" r:id="rId133"/>
    <p:sldId id="288" r:id="rId134"/>
    <p:sldId id="412" r:id="rId135"/>
    <p:sldId id="413" r:id="rId136"/>
    <p:sldId id="484" r:id="rId137"/>
    <p:sldId id="411" r:id="rId138"/>
    <p:sldId id="425" r:id="rId139"/>
    <p:sldId id="457" r:id="rId140"/>
    <p:sldId id="458" r:id="rId141"/>
    <p:sldId id="459" r:id="rId142"/>
    <p:sldId id="289" r:id="rId143"/>
    <p:sldId id="371" r:id="rId144"/>
    <p:sldId id="336" r:id="rId145"/>
    <p:sldId id="441" r:id="rId146"/>
    <p:sldId id="414" r:id="rId147"/>
    <p:sldId id="290" r:id="rId148"/>
    <p:sldId id="426" r:id="rId149"/>
    <p:sldId id="415" r:id="rId150"/>
    <p:sldId id="350" r:id="rId151"/>
    <p:sldId id="286" r:id="rId152"/>
    <p:sldId id="460" r:id="rId153"/>
    <p:sldId id="461" r:id="rId154"/>
    <p:sldId id="353" r:id="rId155"/>
    <p:sldId id="416" r:id="rId156"/>
    <p:sldId id="417" r:id="rId157"/>
    <p:sldId id="473" r:id="rId158"/>
    <p:sldId id="486" r:id="rId159"/>
    <p:sldId id="485" r:id="rId160"/>
  </p:sldIdLst>
  <p:sldSz cx="9145588" cy="6859588"/>
  <p:notesSz cx="6858000" cy="9144000"/>
  <p:defaultTextStyle>
    <a:defPPr>
      <a:defRPr lang="en-US"/>
    </a:defPPr>
    <a:lvl1pPr marL="0" algn="l" defTabSz="914442" rtl="0" eaLnBrk="1" latinLnBrk="0" hangingPunct="1">
      <a:defRPr sz="1800" kern="1200">
        <a:solidFill>
          <a:schemeClr val="tx1"/>
        </a:solidFill>
        <a:latin typeface="+mn-lt"/>
        <a:ea typeface="+mn-ea"/>
        <a:cs typeface="+mn-cs"/>
      </a:defRPr>
    </a:lvl1pPr>
    <a:lvl2pPr marL="457221" algn="l" defTabSz="914442" rtl="0" eaLnBrk="1" latinLnBrk="0" hangingPunct="1">
      <a:defRPr sz="1800" kern="1200">
        <a:solidFill>
          <a:schemeClr val="tx1"/>
        </a:solidFill>
        <a:latin typeface="+mn-lt"/>
        <a:ea typeface="+mn-ea"/>
        <a:cs typeface="+mn-cs"/>
      </a:defRPr>
    </a:lvl2pPr>
    <a:lvl3pPr marL="914442" algn="l" defTabSz="914442" rtl="0" eaLnBrk="1" latinLnBrk="0" hangingPunct="1">
      <a:defRPr sz="1800" kern="1200">
        <a:solidFill>
          <a:schemeClr val="tx1"/>
        </a:solidFill>
        <a:latin typeface="+mn-lt"/>
        <a:ea typeface="+mn-ea"/>
        <a:cs typeface="+mn-cs"/>
      </a:defRPr>
    </a:lvl3pPr>
    <a:lvl4pPr marL="1371663" algn="l" defTabSz="914442" rtl="0" eaLnBrk="1" latinLnBrk="0" hangingPunct="1">
      <a:defRPr sz="1800" kern="1200">
        <a:solidFill>
          <a:schemeClr val="tx1"/>
        </a:solidFill>
        <a:latin typeface="+mn-lt"/>
        <a:ea typeface="+mn-ea"/>
        <a:cs typeface="+mn-cs"/>
      </a:defRPr>
    </a:lvl4pPr>
    <a:lvl5pPr marL="1828885" algn="l" defTabSz="914442" rtl="0" eaLnBrk="1" latinLnBrk="0" hangingPunct="1">
      <a:defRPr sz="1800" kern="1200">
        <a:solidFill>
          <a:schemeClr val="tx1"/>
        </a:solidFill>
        <a:latin typeface="+mn-lt"/>
        <a:ea typeface="+mn-ea"/>
        <a:cs typeface="+mn-cs"/>
      </a:defRPr>
    </a:lvl5pPr>
    <a:lvl6pPr marL="2286106" algn="l" defTabSz="914442" rtl="0" eaLnBrk="1" latinLnBrk="0" hangingPunct="1">
      <a:defRPr sz="1800" kern="1200">
        <a:solidFill>
          <a:schemeClr val="tx1"/>
        </a:solidFill>
        <a:latin typeface="+mn-lt"/>
        <a:ea typeface="+mn-ea"/>
        <a:cs typeface="+mn-cs"/>
      </a:defRPr>
    </a:lvl6pPr>
    <a:lvl7pPr marL="2743327" algn="l" defTabSz="914442" rtl="0" eaLnBrk="1" latinLnBrk="0" hangingPunct="1">
      <a:defRPr sz="1800" kern="1200">
        <a:solidFill>
          <a:schemeClr val="tx1"/>
        </a:solidFill>
        <a:latin typeface="+mn-lt"/>
        <a:ea typeface="+mn-ea"/>
        <a:cs typeface="+mn-cs"/>
      </a:defRPr>
    </a:lvl7pPr>
    <a:lvl8pPr marL="3200548" algn="l" defTabSz="914442" rtl="0" eaLnBrk="1" latinLnBrk="0" hangingPunct="1">
      <a:defRPr sz="1800" kern="1200">
        <a:solidFill>
          <a:schemeClr val="tx1"/>
        </a:solidFill>
        <a:latin typeface="+mn-lt"/>
        <a:ea typeface="+mn-ea"/>
        <a:cs typeface="+mn-cs"/>
      </a:defRPr>
    </a:lvl8pPr>
    <a:lvl9pPr marL="3657769" algn="l" defTabSz="9144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8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142B0B-D591-AF6A-0027-ED0342B1A099}" name="Marquita Gelderman" initials="MG" userId="3615d4ca8c5cfca8" providerId="Windows Live"/>
  <p188:author id="{D8353E16-72F0-B824-B18D-9EAAD911BD1C}" name="Greg Flynn" initials="GF" userId="Greg Flynn" providerId="None"/>
  <p188:author id="{D4341D98-48A2-CC27-ACD7-AE70BF027132}" name="Russell Higham" initials="RH" userId="1665a0c75dbdbb49"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ussell Higham" initials="RH" lastIdx="17" clrIdx="0">
    <p:extLst>
      <p:ext uri="{19B8F6BF-5375-455C-9EA6-DF929625EA0E}">
        <p15:presenceInfo xmlns:p15="http://schemas.microsoft.com/office/powerpoint/2012/main" userId="1665a0c75dbdbb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0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0" autoAdjust="0"/>
    <p:restoredTop sz="86990" autoAdjust="0"/>
  </p:normalViewPr>
  <p:slideViewPr>
    <p:cSldViewPr>
      <p:cViewPr varScale="1">
        <p:scale>
          <a:sx n="97" d="100"/>
          <a:sy n="97" d="100"/>
        </p:scale>
        <p:origin x="1812" y="84"/>
      </p:cViewPr>
      <p:guideLst>
        <p:guide orient="horz" pos="2161"/>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7" d="100"/>
          <a:sy n="57" d="100"/>
        </p:scale>
        <p:origin x="283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commentAuthors" Target="commentAuthor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comments/modernComment_103_0.xml><?xml version="1.0" encoding="utf-8"?>
<p188:cmLst xmlns:a="http://schemas.openxmlformats.org/drawingml/2006/main" xmlns:r="http://schemas.openxmlformats.org/officeDocument/2006/relationships" xmlns:p188="http://schemas.microsoft.com/office/powerpoint/2018/8/main">
  <p188:cm id="{CFD9E7D3-BAD1-46E2-8034-24E1C891D03A}" authorId="{D8353E16-72F0-B824-B18D-9EAAD911BD1C}" created="2022-04-30T22:44:15.789">
    <pc:sldMkLst xmlns:pc="http://schemas.microsoft.com/office/powerpoint/2013/main/command">
      <pc:docMk/>
      <pc:sldMk cId="0" sldId="259"/>
    </pc:sldMkLst>
    <p188:txBody>
      <a:bodyPr/>
      <a:lstStyle/>
      <a:p>
        <a:r>
          <a:rPr lang="en-NZ"/>
          <a:t>Moved bullets to represent club event </a:t>
        </a:r>
      </a:p>
    </p188:txBody>
  </p188:cm>
</p188:cmLst>
</file>

<file path=ppt/comments/modernComment_104_0.xml><?xml version="1.0" encoding="utf-8"?>
<p188:cmLst xmlns:a="http://schemas.openxmlformats.org/drawingml/2006/main" xmlns:r="http://schemas.openxmlformats.org/officeDocument/2006/relationships" xmlns:p188="http://schemas.microsoft.com/office/powerpoint/2018/8/main">
  <p188:cm id="{ADDCC244-72EC-41A4-ADE0-8614888CDDB5}" authorId="{D8353E16-72F0-B824-B18D-9EAAD911BD1C}" created="2022-04-30T22:44:46.478">
    <pc:sldMkLst xmlns:pc="http://schemas.microsoft.com/office/powerpoint/2013/main/command">
      <pc:docMk/>
      <pc:sldMk cId="0" sldId="260"/>
    </pc:sldMkLst>
    <p188:txBody>
      <a:bodyPr/>
      <a:lstStyle/>
      <a:p>
        <a:r>
          <a:rPr lang="en-NZ"/>
          <a:t>Changed to 'On Day'
Added start and timing</a:t>
        </a:r>
      </a:p>
    </p188:txBody>
  </p188:cm>
</p188:cmLst>
</file>

<file path=ppt/comments/modernComment_117_0.xml><?xml version="1.0" encoding="utf-8"?>
<p188:cmLst xmlns:a="http://schemas.openxmlformats.org/drawingml/2006/main" xmlns:r="http://schemas.openxmlformats.org/officeDocument/2006/relationships" xmlns:p188="http://schemas.microsoft.com/office/powerpoint/2018/8/main">
  <p188:cm id="{0C6950C3-D3B2-47CD-8A7D-9250999D23C0}" authorId="{52142B0B-D591-AF6A-0027-ED0342B1A099}" created="2022-04-08T04:16:09.655">
    <pc:sldMkLst xmlns:pc="http://schemas.microsoft.com/office/powerpoint/2013/main/command">
      <pc:docMk/>
      <pc:sldMk cId="0" sldId="279"/>
    </pc:sldMkLst>
    <p188:replyLst>
      <p188:reply id="{644D5741-5816-4868-8D6F-7A10B8AD0B1D}" authorId="{D4341D98-48A2-CC27-ACD7-AE70BF027132}" created="2022-04-14T21:13:22.688">
        <p188:txBody>
          <a:bodyPr/>
          <a:lstStyle/>
          <a:p>
            <a:r>
              <a:rPr lang="en-NZ"/>
              <a:t>Hope this is a better explanation.</a:t>
            </a:r>
          </a:p>
        </p188:txBody>
      </p188:reply>
      <p188:reply id="{DEDF0E02-0F2F-4959-B9C2-F3E5D92B5DD5}" authorId="{52142B0B-D591-AF6A-0027-ED0342B1A099}" created="2022-04-21T09:01:09.060">
        <p188:txBody>
          <a:bodyPr/>
          <a:lstStyle/>
          <a:p>
            <a:r>
              <a:rPr lang="en-NZ"/>
              <a:t>Actually, it probably doesn't really matter for club events how big the circles are so better not to mention it. Main thing is not to put controls too close.</a:t>
            </a:r>
          </a:p>
        </p188:txBody>
      </p188:reply>
      <p188:reply id="{60EDDC7D-627C-4B0F-A7E9-DDDA8173D73D}" authorId="{D4341D98-48A2-CC27-ACD7-AE70BF027132}" created="2022-04-22T04:26:25.596">
        <p188:txBody>
          <a:bodyPr/>
          <a:lstStyle/>
          <a:p>
            <a:r>
              <a:rPr lang="en-NZ"/>
              <a:t>Added your comments to the notes below the slide.
Also see comments on the next slide</a:t>
            </a:r>
          </a:p>
        </p188:txBody>
      </p188:reply>
    </p188:replyLst>
    <p188:txBody>
      <a:bodyPr/>
      <a:lstStyle/>
      <a:p>
        <a:r>
          <a:rPr lang="en-NZ"/>
          <a:t>The relevance of 6mm circles is out of date now that circles are supposed to be 75m diameter regardless of scale</a:t>
        </a:r>
      </a:p>
    </p188:txBody>
  </p188:cm>
</p188:cmLst>
</file>

<file path=ppt/comments/modernComment_118_0.xml><?xml version="1.0" encoding="utf-8"?>
<p188:cmLst xmlns:a="http://schemas.openxmlformats.org/drawingml/2006/main" xmlns:r="http://schemas.openxmlformats.org/officeDocument/2006/relationships" xmlns:p188="http://schemas.microsoft.com/office/powerpoint/2018/8/main">
  <p188:cm id="{5C452D28-CD36-4F5C-8161-77C44255CBAC}" authorId="{D4341D98-48A2-CC27-ACD7-AE70BF027132}" created="2022-04-22T05:22:35.965">
    <ac:deMkLst xmlns:ac="http://schemas.microsoft.com/office/drawing/2013/main/command">
      <pc:docMk xmlns:pc="http://schemas.microsoft.com/office/powerpoint/2013/main/command"/>
      <pc:sldMk xmlns:pc="http://schemas.microsoft.com/office/powerpoint/2013/main/command" cId="0" sldId="280"/>
      <ac:spMk id="3" creationId="{00000000-0000-0000-0000-000000000000}"/>
    </ac:deMkLst>
    <p188:txBody>
      <a:bodyPr/>
      <a:lstStyle/>
      <a:p>
        <a:r>
          <a:rPr lang="en-NZ"/>
          <a:t>Another correction here. Control circles are 5mm at 1:15000 therefore 7.5mm at 1:10000 = 75m on the ground.
So all slides with the old control dimensions are probably  wrong. Perhaps we shouldn't use the circle as a gauge of distance as we used to!
Also many of the following comments relate to big persons course and not wite and yellow where other rules prevent control spacing.</a:t>
        </a:r>
      </a:p>
    </p188:txBody>
  </p188:cm>
</p188:cmLst>
</file>

<file path=ppt/comments/modernComment_198_31B966D.xml><?xml version="1.0" encoding="utf-8"?>
<p188:cmLst xmlns:a="http://schemas.openxmlformats.org/drawingml/2006/main" xmlns:r="http://schemas.openxmlformats.org/officeDocument/2006/relationships" xmlns:p188="http://schemas.microsoft.com/office/powerpoint/2018/8/main">
  <p188:cm id="{075B6BE0-4B8B-4A1A-BBB3-2EBEB6090611}" authorId="{D4341D98-48A2-CC27-ACD7-AE70BF027132}" created="2022-04-22T05:36:56.833">
    <ac:txMkLst xmlns:ac="http://schemas.microsoft.com/office/drawing/2013/main/command">
      <pc:docMk xmlns:pc="http://schemas.microsoft.com/office/powerpoint/2013/main/command"/>
      <pc:sldMk xmlns:pc="http://schemas.microsoft.com/office/powerpoint/2013/main/command" cId="52139629" sldId="408"/>
      <ac:spMk id="3" creationId="{00000000-0000-0000-0000-000000000000}"/>
      <ac:txMk cp="157">
        <ac:context len="415" hash="3778985691"/>
      </ac:txMk>
    </ac:txMkLst>
    <p188:pos x="7880475" y="1349580"/>
    <p188:txBody>
      <a:bodyPr/>
      <a:lstStyle/>
      <a:p>
        <a:r>
          <a:rPr lang="en-NZ"/>
          <a:t>Separation comment</a:t>
        </a:r>
      </a:p>
    </p188:txBody>
  </p188:cm>
</p188:cmLst>
</file>

<file path=ppt/comments/modernComment_1B6_849001D6.xml><?xml version="1.0" encoding="utf-8"?>
<p188:cmLst xmlns:a="http://schemas.openxmlformats.org/drawingml/2006/main" xmlns:r="http://schemas.openxmlformats.org/officeDocument/2006/relationships" xmlns:p188="http://schemas.microsoft.com/office/powerpoint/2018/8/main">
  <p188:cm id="{4A731408-A54B-4664-A803-BACB0AAC10E3}" authorId="{D4341D98-48A2-CC27-ACD7-AE70BF027132}" created="2022-04-22T04:49:24.393">
    <pc:sldMkLst xmlns:pc="http://schemas.microsoft.com/office/powerpoint/2013/main/command">
      <pc:docMk/>
      <pc:sldMk cId="2224030166" sldId="438"/>
    </pc:sldMkLst>
    <p188:txBody>
      <a:bodyPr/>
      <a:lstStyle/>
      <a:p>
        <a:r>
          <a:rPr lang="en-NZ"/>
          <a:t>Updated this slide and rearranged the order of bullets</a:t>
        </a:r>
      </a:p>
    </p188:txBody>
  </p188:cm>
</p188:cmLst>
</file>

<file path=ppt/comments/modernComment_1CF_419ECF5D.xml><?xml version="1.0" encoding="utf-8"?>
<p188:cmLst xmlns:a="http://schemas.openxmlformats.org/drawingml/2006/main" xmlns:r="http://schemas.openxmlformats.org/officeDocument/2006/relationships" xmlns:p188="http://schemas.microsoft.com/office/powerpoint/2018/8/main">
  <p188:cm id="{C73BA8EB-9E38-45BD-AC95-377DA175239F}" authorId="{D8353E16-72F0-B824-B18D-9EAAD911BD1C}" created="2022-05-02T08:17:34.969">
    <pc:sldMkLst xmlns:pc="http://schemas.microsoft.com/office/powerpoint/2013/main/command">
      <pc:docMk/>
      <pc:sldMk cId="1100926813" sldId="463"/>
    </pc:sldMkLst>
    <p188:txBody>
      <a:bodyPr/>
      <a:lstStyle/>
      <a:p>
        <a:r>
          <a:rPr lang="en-NZ"/>
          <a:t>Added slide to emphasise that controller is not a secondary course planner</a:t>
        </a:r>
      </a:p>
    </p188:txBody>
  </p188:cm>
</p188:cmLst>
</file>

<file path=ppt/comments/modernComment_1D0_25C24AB.xml><?xml version="1.0" encoding="utf-8"?>
<p188:cmLst xmlns:a="http://schemas.openxmlformats.org/drawingml/2006/main" xmlns:r="http://schemas.openxmlformats.org/officeDocument/2006/relationships" xmlns:p188="http://schemas.microsoft.com/office/powerpoint/2018/8/main">
  <p188:cm id="{43440CB6-B6A7-43A2-BABA-79E92800D25A}" authorId="{D8353E16-72F0-B824-B18D-9EAAD911BD1C}" created="2022-05-02T08:19:55.712">
    <pc:sldMkLst xmlns:pc="http://schemas.microsoft.com/office/powerpoint/2013/main/command">
      <pc:docMk/>
      <pc:sldMk cId="39593131" sldId="464"/>
    </pc:sldMkLst>
    <p188:txBody>
      <a:bodyPr/>
      <a:lstStyle/>
      <a:p>
        <a:r>
          <a:rPr lang="en-NZ"/>
          <a:t>Repeat for effect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85640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2T10:26:49.311"/>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0 10,'1'-1,"0"0,1 0,-1 1,0-1,0 0,1 0,-1 1,0-1,1 1,-1-1,1 1,-1 0,1-1,-1 1,0 0,1 0,-1 0,1 0,-1 0,3 1,0-1,1 1,-1 1,1-1,-1 1,0-1,5 4,20 12,35 29,-41-30,359 294,-175-137,-6-13,46 24,50 27,672 431,22-22,-920-576,1216 829,-1187-798,428 327,-17 23,149 199,-91-84,31-31,316 156,-683-501,610 412,-123-87,-453-298,313 207,222 68,-193-118,-422-235,301 175,-273-154,-189-115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2T10:54:23.7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18 0,'-15'2,"15"-2,0 0,0 0,0 0,0 0,0 0,-1 0,1 0,0 1,0-1,0 0,0 0,0 0,0 0,0 0,0 0,0 0,-1 0,1 0,0 0,0 0,0 1,0-1,0 0,0 0,0 0,0 0,0 0,0 0,0 0,0 1,0-1,0 0,0 0,0 0,0 0,0 0,0 0,0 0,0 1,0-1,0 0,0 0,0 0,0 0,0 0,0 0,0 0,1 0,-1 1,0-1,2 1,0 0,0 0,0 0,0 0,0 0,0 0,0-1,1 1,-1-1,4 1,252 13,-171-12,447 26,60 1,62-23,91 2,569 8,743-16,-1860 6,1 1,2706-7,-2890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2T11:07:30.812"/>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0 2892,'7'-1,"1"0,-1 0,0-1,0 0,0 0,0-1,-1 0,1 0,-1 0,10-7,12-6,492-232,-151 81,97-43,-121 64,724-275,14 24,-884 327,-83 32,-33 12,144-67,151-108,-362 193,392-184,364-57,-584 209,-20 4,261-57,-419 91,197-37,-130 26,-1-4,115-40,26-15,-191 62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2T11:07:32.728"/>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0 3513,'1'0,"0"1,0-1,0 1,0-1,0 0,1 1,-1-1,0 0,0 0,0 0,0 0,0 0,0 0,2 0,1 0,28-1,54-8,49-12,68-18,75-22,74-20,64-20,54-12,42-8,625-155,-8-34,1544-541,-2258 713,-45 17,-42 15,-45 11,-140 47,370-131,-21-36,-459 198,375-178,-3 39,-284 108,29-11,203-38,-311 86,-1 4,-33 7,0-1,-1 0,1-1,-1 0,13-4,4-7,-3-1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2T11:11:23.181"/>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1 86,'16608'0,"-14129"0,-2396-4,100-18,-153 18,87-19,-77 14,1 1,79-4,-90 10,-19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2T11:11:25.103"/>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0 1,'54'5,"116"0,-144-5,169 2,74-1,74-1,75 0,52 0,7098 0,2356 0,-9891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2T11:11:26.739"/>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0 1,'1'0,"-1"1,0 0,0-1,1 1,-1 0,0-1,1 1,-1-1,1 1,-1 0,1-1,-1 1,1-1,-1 1,1-1,-1 0,1 1,0-1,0 1,1 0,7 4,0 0,0-1,0 0,0 0,1-1,10 2,-13-4,36 10,1-3,54 4,72-2,91-4,112-3,120-2,101 0,70-2,3127-2,-3360 3,-51 0,10173 0,-10517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2T11:11:28.374"/>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1 0,'243'7,"-26"-1,1213-5,-734-2,-673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2T11:12:36.853"/>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0 0,'11'7,"0"0,1-1,-1-1,21 8,-21-9,53 18,1-3,101 17,141 3,-189-26,595 64,7-25,-384-42,42-2,38 2,256 11,913 22,-1235-39,2594 22,1953-27,-4306-7,-3-28,567-102,-842 101,128-20,-430 55,374-59,3 20,156 24,1 17,-187 2,232-2,-558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2T11:12:38.742"/>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11185 161,'-16'-7,"0"1,-1 1,0 1,0 0,-22-2,21 4,-236-17,113 12,-205-22,-77-6,113 20,-61 4,-60 4,-2403 3,1435 7,-3118-3,4499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2T11:13:51.3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0,'0'1,"0"-1,0 1,1 0,-1-1,0 1,0-1,1 1,-1 0,0-1,1 1,-1-1,0 1,1-1,-1 1,1-1,-1 1,1-1,-1 1,1-1,-1 0,1 1,-1-1,1 0,0 0,-1 1,1-1,-1 0,2 0,23 4,-19-3,130 5,-119-6,136 2,61-1,62-1,62 0,60 0,4304-1,-4671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2T10:26:50.852"/>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9260,'113'-5,"-91"2,0-1,-1-1,29-12,84-42,50-43,63-44,66-39,73-40,73-33,63-35,1197-680,1019-687,-2292 1367,-58 36,-52 33,-44 34,-39 30,143-94,-16-16,294-258,357-297,-537 430,23 31,374-225,-530 343,153-107,-200 144,-137 98,-159 100,1 2,0 0,0 1,30-8,-35 12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2T11:13:56.7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2293 1039,'1110'0,"-658"-1,109-6,92-8,2003-101,-2224 94,-133 7,-220 11,130-11,-176 9,-32 6,-1 0,0 0,0 0,1 0,-1 0,0 0,0-1,1 1,-1 0,0 0,0 0,0 0,1 0,-1 0,0-1,0 1,0 0,1 0,-1 0,0 0,0-1,0 1,0 0,0 0,1-1,-1 1,0 0,0-1,-12-3,-19-1,-59 0,76 4,-113-1,-59 0,-72 2,-103-1,-124-5,-124-2,-113 0,-80 2,-255 0,-1493-15,2111 12,89-4,78 0,75 2,135 8,-77-8,123 8,13-1,4 3,0 0,0 1,0-1,0 0,1 1,-1-1,0 1,1 0,-1-1,0 1,3-1,26-3,55-1,-78 5,118-4,61-1,71-4,97-10,110-9,101-6,84 1,2513-111,-2766 124,-115 7,-24-1,-254 13,-13 1,-23-1,-240 3,-2039 0,2033-6,49-1,196 4,-193-8,204 7,20 1,6 0,37-1,68 1,67 1,69 0,66 0,68 0,71 0,1655 1,-1915 0,-92 3,-79 0,-18-4,0 0,0 0,0 0,0 0,0 0,1 0,-1 0,0 0,0 0,0 0,0 0,0 0,0 0,0 0,0 0,0 1,0-1,0 0,0 0,1 0,-1 0,0 0,0 0,0 0,0 0,0 1,0-1,0 0,0 0,0 0,0 0,0 0,0 0,0 0,0 0,0 1,0-1,0 0,0 0,0 0,-1 0,1 0,0 0,0 0,0 0,0 1,0-1,0 0,0 0,0 0,0 0,0 0,0 0,0 0,-1 0,1 0,0 0,0 0,0 0,0 0,0 0,0 0,0 0,0 0,-1 0,1 0,0 0,0 0,-11 4,0-1,1 0,-14 0,-102 14,-73 0,-80-3,-98-4,-118-3,-119-4,-95-1,-489-3,-394 1,1122 3,126 2,114 1,155-3,-83 13,148-14,3-1,0 0,0 0,0 1,0 0,0 0,1 1,-7 3,12-6,1 0,-1 1,1-1,0 0,-1 0,1 0,0 1,-1-1,1 0,0 1,-1-1,1 0,0 1,-1-1,1 0,0 1,0-1,0 1,-1-1,1 0,0 1,0-1,0 1,0-1,0 0,0 1,0-1,0 1,0-1,0 1,0-1,0 1,0-1,1 2,0-1,-1 0,1 0,0 0,0 0,0 0,0 0,0 0,1 0,0 1,10 5,0-1,1 0,-1-1,22 6,259 64,-218-58,145 33,580 106,4-25,-761-124,71 12,157 19,-143-37,-99-2,0 0,0 2,0 1,35 7,92 37,25 6,-155-48,-17-3,0 1,-1-1,1 2,10 3,-18-5,-5 0,-8 0,-23 0,6-2,-77 1,-67 0,-74-1,-71 1,-1501-1,1599-1,89-1,124 3,0-1,0 1,0-1,-12-4,18 3,5-1,26-5,93-10,98-4,113-4,131-4,121 0,101-2,89-8,1652-98,-3-25,-1837 118,-119 10,-139 10,-226 18,76-8,-234 13,-1909-46,1461 14,-505-27,671 48,34 1,38-2,41-2,-412-40,709 45,49-5,64-5,63 1,729-17,-3 33,-750 5,-77 7,-141-8,0 1,0 1,0 0,0 0,-1 0,10 5,-16-7,0 1,0 0,0-1,0 1,0 0,0 0,0 0,0 0,0 0,0 0,0 0,-1 0,1 0,0 0,-1 0,1 0,-1 1,0-1,1 0,-1 0,0 1,1-1,-1 0,0 0,0 1,0-1,0 0,-1 1,1-1,0 0,0 0,-1 1,1-1,-1 0,1 0,-1 0,1 0,-1 1,-1 0,-2 5,-1 0,0-1,0 1,-1-1,1 0,-14 9,-45 30,55-39,-96 58,-113 51,-121 32,-76 7,-557 128,908-266,48-11,16-5,0 0,0 0,0 0,-1 0,1 0,0 0,0 0,0 0,0 0,0 0,0 0,-1 0,1 0,0 1,0-1,0 0,0 0,0 0,0 0,0 0,0 0,0 0,-1 0,1 1,0-1,0 0,0 0,0 0,0 0,0 0,0 0,0 1,0-1,0 0,0 0,0 0,0 0,0 0,0 0,0 1,2 0,0 0,1 0,-1-1,0 1,0-1,1 1,-1-1,3 0,71 7,84-3,-86-4,112 2,40 2,615 21,-405-10,-379-13,-12-2,62 10,-94-7,-13-3,0 0,0 0,0 0,0 0,0 0,1 0,-1 1,0-1,0 0,0 0,0 0,0 0,0 0,0 0,0 0,0 0,0 0,0 0,0 0,0 0,0 1,0-1,0 0,0 0,0 0,0 0,0 0,0 0,0 0,0 0,0 0,0 0,0 1,0-1,0 0,0 0,0 0,0 0,0 0,-1 0,1 0,0 0,0 0,0 0,0 0,0 0,0 0,0 0,0 0,0 0,0 0,0 0,0 1,0-1,-1 0,1 0,0 0,0 0,0 0,0 0,0 0,0 0,0 0,0 0,0 0,0-1,-1 1,1 0,-10 2,-1 0,-15 0,-79 2,-65-1,-68-1,-79-1,-101-1,-99 0,-71-1,-3104 0,3679-1,12 2,1 0,0 0,0 0,0 0,-1-1,1 1,0 0,0 0,0 0,-1 0,1-1,0 1,0 0,0 0,0 0,0-1,-1 1,1 0,0 0,0-1,0 1,0 0,0 0,0-1,0 1,0 0,0-1,1 0,-1-1,1 1,0 0,0-1,-1 1,1 0,0 0,0-1,1 1,-1 0,0 0,0 0,0 0,3-1,11-7,0 1,0 0,1 1,0 0,23-5,1 1,54-5,39 3,45 4,43 4,929 4,-310 3,-813-3,173-6,-195 6,0 1,0-1,-1 0,1 0,0-1,0 1,5-4,-10 5,1 0,-1-1,1 1,0-1,-1 1,1-1,-1 1,0-1,1 1,-1-1,1 0,-1 1,0-1,1 0,-1 1,0-1,0 0,1 1,-1-1,0-1,0 1,0-1,-1 1,1-1,0 0,-1 1,1-1,-1 1,1 0,-1-1,0 1,0-1,0 1,0-1,-6-6,1 1,-1-1,0 2,-1-1,-15-10,-51-26,1 6,-122-42,-89-10,245 77,-207-58,-48-10,-54-7,-50-1,-1569-239,1762 301,37 5,234 24,-22-2,258 9,125 5,-145 2,508 50,-159-12,-292-30,-48-4,-65-7,36-2,-232-10,-14-1,1-1,27-2,-3-3,-26 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2T11:14:23.5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3242 1532,'25'-4,"0"0,0-2,45-17,40-16,60-17,67-19,81-18,74-13,61-9,918-183,-987 219,-114 25,-93 28,-169 25,0 0,0 1,0 0,0 0,0 1,0 0,0 0,0 1,10 4,-16-6,-1 1,0 0,1 0,-1 0,0 0,1 0,-1 0,0 0,0 0,0 0,0 0,0 1,0-1,-1 0,1 1,0-1,-1 1,1-1,-1 1,1-1,-1 1,0-1,0 1,1-1,-1 1,0 0,0-1,-1 1,1-1,-1 4,-1 4,-2 0,1 0,-1 0,0-1,-1 1,-9 13,-70 88,-42 37,-39 31,-228 219,-720 562,934-823,31-26,-42 25,141-103,47-31,-1 1,1 0,0 0,0 0,-1 0,-2 3,6-1,7-3,4-4,1 1,12-6,201-68,-40 11,287-87,204-43,169-22,81 12,-25 34,-146 44,-201 46,-202 43,-324 36,-1 1,1 1,0 1,31 7,-58-8,1 1,0-1,-1 1,1 0,-1 0,1 0,-1 0,0 1,1-1,-1 1,4 3,-5-4,-1-1,1 1,-1 0,1 0,-1 0,0 0,1 0,-1 0,0 0,0-1,1 1,-1 0,0 0,0 0,0 0,0 0,0 0,-1 0,1 0,0 0,0 0,-1 0,1 0,0 0,-1 1,-2 3,0-1,0 0,0 1,0-1,-1 0,-5 5,-48 36,-142 81,-123 65,-157 86,-170 87,-153 67,-123 46,-2971 1389,3201-1554,211-97,199-85,250-113,-46 29,75-40,6-6,0 0,0 0,0 0,0 0,0 0,0 0,0 1,0-1,0 0,0 0,0 0,0 0,0 0,0 0,0 0,0 0,0 0,0 0,0 0,0 1,0-1,0 0,0 0,0 0,0 0,1 0,-1 0,0 0,0 0,0 0,0 0,0 0,0 0,0 0,0 0,0 0,0 0,0 0,0 0,1 0,-1 0,0 0,0 0,0 0,0 0,0 0,0 0,0 0,0 0,0 0,1 0,29-7,139-57,183-81,222-83,259-86,292-80,257-59,155-24,46 14,-75 40,-184 64,-269 83,-312 95,-293 92,-321 77,-121 12,0 0,0 0,0 1,0 0,0 1,0-1,10 5,-17-6,0 1,1-1,-1 1,1 0,-1 0,0 0,1 0,-1 0,0 0,0 0,0 0,0 0,0 1,0-1,0 0,0 1,-1-1,1 1,0-1,-1 1,1-1,-1 1,0-1,1 1,-1 1,0 2,-1 0,0-1,0 1,0 0,0-1,-1 1,1-1,-1 0,0 1,-4 4,-8 13,-29 34,-50 49,-203 193,-147 126,-137 112,-116 88,-2238 1881,2482-2132,155-130,131-109,158-128,-24 19,27-19,7-6,102-61,194-113,235-130,252-129,246-113,208-89,3810-1768,-4321 2084,-263 126,-213 102,-243 88,0 1,1 0,0 0,17 0,-26 1,-1 1,1 0,0 0,-1 0,1 0,0 0,-1 0,1 0,0 0,-1 1,1-1,0 0,-1 0,1 0,-1 1,1-1,0 0,-1 1,1-1,-1 0,1 1,-1-1,1 1,-1-1,1 1,-1-1,0 1,1-1,-1 1,0 0,1-1,-1 1,0-1,0 1,0 0,1-1,-1 1,0 1,-1 1,0 0,0 0,0 0,0 0,0-1,-1 1,1 0,-1 0,0-1,-2 3,-37 43,-149 131,-155 107,-164 112,-167 103,-157 80,-137 45,-100 3,-49-32,42-69,178-115,242-128,252-122,305-128,94-33,0 0,0 0,0-1,0 0,-1 0,-5 0,12-1,-1 0,1 0,0 0,0 0,0 0,0 0,0 0,-1-1,1 1,0 0,0 0,0 0,0 0,0 0,0 0,0 0,-1 0,1 0,0-1,0 1,0 0,0 0,0 0,0 0,0 0,0-1,0 1,0 0,0 0,0 0,0 0,0 0,0-1,0 1,0 0,0 0,0 0,0 0,0 0,0-1,0 1,0 0,0 0,0 0,0 0,0 0,0 0,0-1,0 1,1 0,-1 0,0 0,0 0,0 0,0 0,17-15,75-42,293-141,298-105,295-82,245-47,169-3,44 45,-92 74,-214 86,-292 83,-292 74,-468 65,142 4,-210 4,-1 1,1 1,-1-1,0 2,0-1,12 6,-19-8,0 1,-1 0,1 0,0 0,-1 0,1 1,0-1,-1 0,0 1,1-1,-1 1,0-1,0 1,0 0,0 0,0-1,0 1,0 0,0 0,0 2,-1 0,0-1,0 1,0-1,0 1,-1-1,1 0,-1 1,0-1,0 0,0 1,-1-1,-1 3,-5 9,-1-1,-13 17,-142 154,-96 84,-89 87,-88 86,-83 63,-557 459,-43-60,786-649,132-96,183-145,1 1,1 1,-18 21,34-37,1 1,0-1,-1 1,1-1,-1 0,1 1,0-1,0 1,-1-1,1 1,0 0,0-1,-1 1,1-1,0 1,0-1,0 1,0 0,0-1,0 1,0-1,0 1,0 0,0-1,0 1,0-1,1 1,-1-1,0 1,0-1,1 2,1-1,-1-1,1 1,0-1,0 1,-1-1,1 1,0-1,0 0,-1 0,1 0,0 0,0 0,0 0,1-1,43-8,75-24,222-76,203-56,200-41,156-24,78 3,-27 26,-125 42,-198 49,-217 48,-351 54,97 1,-152 8,0-1,0 1,0 0,-1 0,1 1,7 2,-13-4,-1 1,1-1,0 0,0 1,0-1,-1 1,1-1,0 1,0-1,-1 1,1 0,0-1,-1 1,1 0,-1-1,1 1,-1 0,1 0,-1 0,1-1,-1 1,0 0,0 0,1 0,-1 0,0 0,0 1,0 0,-1 0,0 1,1-1,-1 0,0 0,0 0,0 0,0 0,-1 0,1 0,0-1,-3 3,-5 6,-18 14,-130 81,-122 51,-160 60,-187 66,-181 48,-156 26,-107 3,-1033 278,-11-64,1343-378,203-60,198-63,162-49,195-22,0-1,0 0,0-1,0 0,-15-4,26 4,0 1,1-1,-1 1,0-1,1 0,-1 1,1-1,-1 0,1 0,-1 0,1 0,0 0,0 0,-1-1,1 1,0 0,0-1,0 1,0-1,0 1,1-1,-1 1,0-1,0-2,-7-13,6 15,0-1,0 1,-1-1,1 1,-1 0,0 0,1 0,-1 0,0 0,0 1,-6-3,-10-3,-1 1,0 0,-29-3,-185-18,-179-2,-200-8,-181-9,-134-3,857 46,-1690-94,12-33,1196 73,176 5,149 7,213 41,1 0,0 0,0-2,0 1,1-2,-15-9,27 15,-1 0,0 0,0 0,1-1,-1 1,1-1,-1 1,1-1,0 0,-1 1,1-1,0 0,0 0,0 0,1 0,-1 0,0 0,1 0,-1 0,1 0,0 0,-1 0,1-1,0 1,0 0,1 0,-1 0,0 0,1 0,1-4,1-1,1 1,-1 0,2 0,-1 0,1 0,0 1,0-1,6-3,15-13,1 1,31-17,115-61,56-17,551-239,-508 234,-114 49,-66 25,-89 45,0 1,-1-1,1 0,-1 0,1 0,3-5,-5 7,-1 0,0 0,0-1,0 1,0 0,0 0,0 0,0-1,0 1,0 0,0 0,0 0,1-1,-1 1,0 0,0 0,0 0,-1-1,1 1,0 0,0 0,0 0,0-1,0 1,0 0,0 0,0 0,0-1,0 1,0 0,-1 0,1 0,0 0,0-1,0 1,0 0,0 0,-1 0,1 0,0 0,0 0,0 0,-1 0,1-1,0 1,0 0,0 0,-1 0,1 0,0 0,-1 0,-6 0,0-1,0 1,-1 1,1-1,-8 3,-118 23,-77 20,-80 12,-92 10,-95 5,-90-2,-1269 56,1413-114,139-18,253 2,-33-7,56 8,-1 0,1-1,-1 1,1-2,-13-6,19 9,0-1,-1 1,1-1,0 0,0 0,0 0,0 0,1 0,-1 0,1 0,-1 0,1-1,0 1,-1-1,0-4,1 4,1-1,-1 1,1-1,0 1,0-1,1 0,-1 1,1-1,0 1,0-1,0 1,0-1,2-3,3-5,1 0,0 0,0 1,13-15,73-70,245-179,224-107,247-96,236-67,187-30,1250-432,40 147,-1746 625,-272 91,-228 72,-207 58,-66 14,1-1,-1 1,1-1,-1 1,1 0,7 1,-11 0,0-1,0 0,1 0,-1 0,0 0,0 0,1 0,-1 1,0-1,0 0,0 0,1 0,-1 0,0 1,0-1,0 0,0 0,0 1,1-1,-1 0,0 0,0 1,0-1,0 0,0 0,0 1,0-1,0 0,0 0,0 1,0-1,0 0,0 0,0 1,0-1,0 0,0 0,0 1,-1-1,1 0,0 0,0 1,0-1,0 0,0 0,-1 0,1 1,0-1,0 0,-1 0,-21 21,-73 42,-49 22,-51 17,-62 18,-75 20,-75 17,-34 3,42-17,97-36,109-43,145-52,39-13,9 1,0 0,0 0,0 0,0-1,0 1,0 0,0 0,0 0,0-1,0 1,0 0,0 0,0-1,0 1,0 0,0 0,0 0,0-1,0 1,0 0,1 0,-1 0,0 0,0-1,0 1,0 0,0 0,1 0,-1 0,0-1,0 1,8-7,0 1,0 0,10-6,76-44,273-137,280-117,305-118,323-110,296-94,232-71,1712-598,14 65,-2477 879,-359 125,-305 103,-230 79,-144 48,-34 13,-100 42,-73 38,-51 34,-40 30,-986 571,1036-587,65-34,144-88,-1-2,1 2,1 0,1 2,-28 28,47-43,1 0,-1 1,1 0,0 0,0 0,0 0,1 0,-1 1,1-1,1 1,-1 0,1-1,0 1,0 0,1 0,-1 6,3-1,-1 0,1 0,1 0,0-1,0 1,1-1,7 14,4 6,-2 1,-1 0,-1 0,10 49,-11-11,-3-1,-3 1,-2 0,-16 130,4-120,-27 105,9-88,-63 148,28-108,-101 159,-199 218,-142 58,-115 26,-680 486,-57-87,884-670,141-105,132-89,115-72,80-54,5-3,16-6,136-57,-129 51,-216 84,-143 44,-198 57,-187 46,-136 25,-46 0,104-36,187-52,201-50,199-46,191-53,21-10,0 0,-1 0,1 0,0 0,-1 0,1 0,0 1,0-1,-1 0,1 0,0 0,0 1,-1-1,1 0,0 0,0 1,0-1,-1 0,1 1,0-1,0 0,0 0,0 1,0-1,-1 1,2-1,-1 1,1-1,-1 0,1 1,-1-1,1 0,-1 0,1 1,0-1,-1 0,1 0,-1 0,1 0,-1 0,1 0,0 0,0 0,27 0,289-40,374-75,371-69,271-33,112 5,-90 30,-277 47,-368 55,-505 64,-182 14,0 2,34 3,-57-3,1 0,-1 0,1 0,-1 0,1 0,0 0,-1 0,1 1,-1-1,1 0,-1 0,1 0,-1 1,1-1,-1 0,1 1,-1-1,1 0,-1 1,0-1,1 0,-1 1,0-1,1 1,-1 0,0 0,0 0,-1 0,1-1,-1 1,1 0,-1 0,1-1,-1 1,1 0,-1-1,0 1,0-1,1 1,-1-1,0 1,0-1,1 0,-2 1,-22 10,-1-1,-26 6,-436 109,-336 57,-273 40,-179 17,-48-8,94-30,230-45,269-45,258-43,245-42,210-27,17 1,0 0,0 0,0 0,1 0,-1 0,0 0,0 0,0 0,0 0,0 0,0 0,0 0,0 0,0 0,0 0,0 0,0 0,1 0,-1-1,0 1,0 0,0 0,0 0,0 0,0 0,0 0,0 0,0 0,0 0,0-1,0 1,0 0,0 0,0 0,0 0,0 0,0 0,0 0,0 0,0 0,0 0,0-1,0 1,0 0,0 0,-1 0,1 0,0 0,0 0,0 0,0 0,0 0,0 0,0 0,0 0,0 0,0-1,0 1,0 0,-1 0,1 0,0 0,0 0,0 0,0 0,0 0,11-5,0 1,20-7,315-80,325-63,279-48,156-21,-27 9,-168 32,-243 43,-277 45,-373 89,0-1,29-13,-46 19,0-1,0 1,-1-1,1 1,0-1,0 0,0 1,-1-1,1 1,0-1,-1 0,1 0,-1 0,1 1,0-3,-1 3,0 0,0-1,0 1,0-1,0 1,-1 0,1-1,0 1,0-1,0 1,-1 0,1-1,0 1,0 0,-1-1,1 1,0 0,-1-1,1 1,0 0,-1 0,1 0,0-1,-1 1,1 0,0 0,-1 0,1 0,-1-1,-11-2,-1 0,1 1,0 1,-18-1,-133-1,-414 16,-310 14,-254 2,-1464 11,1487-47,674-9,94-12,282 20,-107-28,159 32,0-2,-28-13,40 17,-1-1,1 1,0-1,0 0,0-1,0 1,1 0,-1-1,-3-5,6 7,0 0,0 0,0 0,0 0,0 0,1 0,-1 0,1-1,-1 1,1 0,0-1,0 1,0 0,0 0,0-1,0 1,1-3,1 0,0 0,0 0,0 1,0-1,1 1,0-1,0 1,0 0,5-5,4-3,1 0,29-21,64-31,227-89,162-34,968-283,515-95,336-33,122 29,-169 86,-453 120,-594 127,-640 120,-539 105,-35 7,-11 2,-113 11,-568 74,-529 79,-419 60,-283 38,-117 12,87-15,334-47,437-58,417-54,364-53,383-44,0 0,0 0,-23-4,34 3,1 0,0 0,0 0,0 0,0 0,-1 0,1 0,0 0,0 0,0 0,0 0,0 0,-1 0,1 0,0 0,0 0,0 0,0 0,0-1,-1 1,1 0,0 0,0 0,0 0,0 0,0 0,0-1,0 1,0 0,0 0,-1 0,1 0,0-1,0 1,0 0,0 0,0 0,0 0,0-1,0 1,0 0,0 0,0 0,0 0,0 0,0-1,1 1,-1 0,0 0,0 0,0 0,0-1,0 1,0 0,0 0,0 0,0 0,1 0,18-12,91-29,100-28,531-161,448-111,410-74,300-25,98 25,-134 61,-357 84,-442 88,-412 75,-328 59,-611 92,-321 43,-327 41,-310 36,-271 26,-200 1,-4918 312,5653-466,338-29,274-28,346 17,0-2,-32-9,51 12,-1 1,0-1,0 0,1-1,0 1,-1-1,1 0,0 0,0 0,-4-5,7 7,0-1,0 1,0-1,0 1,0-1,0 0,0 0,1 1,-1-1,1 0,-1 0,1 0,0 0,0 0,0 0,0 0,0 1,0-1,0 0,1 0,0-2,1-2,0 0,1 1,0-1,0 1,0 0,1 0,0 0,5-6,9-7,39-30,59-34,251-134,185-68,166-59,901-370,-936 427,-165 75,-167 69,-146 57,-189 79,0-1,26-16,-40 17,-10 4,-5 2,-1 0,-14 4,-200 34,-204 43,-230 39,-233 27,-208 14,-148-2,-62-14,75-22,221-33,264-33,253-27,216-29,275-1,0-1,0 0,0-1,0 0,0 0,-14-6,23 8,-1 0,0-1,0 1,0-1,0 1,1 0,-1-1,0 0,1 1,-1-1,0 1,1-1,-1 0,1 0,-1 1,1-1,-1 0,1 0,-1 1,1-1,0 0,0 0,-1 0,1 0,0 0,0 0,0 1,0-1,0 0,0 0,0 0,0 0,0 0,0 0,1 0,-1 1,1-3,2-1,0-1,0 1,0 0,1 0,0 0,0 1,0-1,7-3,65-42,297-135,302-100,297-83,229-50,102-5,-59 41,-216 78,-264 85,-257 76,-217 61,-216 58,-69 22,-1 0,0-1,1 0,-1 0,5-4,-9 6,0 0,0 0,0 0,1 0,-1 0,0 0,0 0,0 0,0 0,0 0,0 0,0 0,0-1,0 1,0 0,0 0,0 0,0 0,0 0,0 0,0 0,0 0,0 0,0-1,0 1,0 0,0 0,0 0,0 0,0 0,0 0,0 0,0 0,0 0,0-1,0 1,0 0,0 0,0 0,0 0,0 0,0 0,0 0,-1 0,1 0,0 0,0 0,0 0,0 0,0-1,0 1,-11-2,-42 3,-179 22,-171 31,-166 27,-139 18,-112 13,-88 3,-974 95,1102-134,191-25,193-20,174-21,213-10,0 0,1-1,-15-3,14-1,9 4,0 1,0 0,0 0,0-1,0 1,0 0,0-1,0 1,0 0,0-1,0 1,0 0,0 0,0-1,0 1,0 0,1-1,-1 1,0 0,0 0,0-1,0 1,1 0,-1 0,0 0,1-1,4-2,-1-1,2 1,-1 0,0 0,11-3,75-25,251-60,207-31,157-13,60 4,-80 22,-168 35,-184 38,-302 33,1 1,0 2,34 4,-65-4,0 0,-1 1,1-1,0 0,-1 1,1 0,0-1,-1 1,1 0,-1 0,1 0,-1 0,1 0,-1 0,2 2,-3-3,1 1,-1 0,0-1,0 1,0 0,1 0,-1-1,0 1,0 0,0 0,0-1,-1 1,1 0,0 0,0-1,0 1,-1 0,1 0,0-1,0 1,-1 0,1-1,-1 1,1 0,-1-1,1 1,-1 0,-10 9,1-1,-2 0,1 0,-1-2,-18 10,-131 66,-59 18,-106 52,304-142,0 1,-26 20,46-31,1 1,-1-1,1 0,-1 1,1-1,-1 1,1 0,0-1,0 1,-2 3,3-4,0-1,0 1,0-1,0 1,0-1,0 1,0 0,0-1,0 1,0-1,0 1,1-1,-1 1,0 0,0-1,0 1,1-1,-1 1,0-1,1 1,-1-1,0 0,1 1,-1-1,1 1,-1-1,1 0,-1 1,1-1,0 1,3 1,0 0,1-1,-1 1,1-1,-1 1,6-1,59 8,189-1,198-12,218-11,208-6,166 2,2169-14,-2471 30,-241 11,-221 9,-271-15,0 0,-1 1,15 4,-13 2,-14-9,0 0,1 1,-1-1,0 0,0 1,1-1,-1 0,0 1,0-1,0 0,0 1,0-1,0 0,0 1,0-1,0 1,0-1,0 0,0 1,0-1,0 1,0-1,0 0,0 1,0-1,-2 3,0-1,0 0,0 0,0 0,0 0,0-1,0 1,-1-1,1 1,-1-1,1 0,-5 2,-75 26,-242 54,-229 31,-255 32,-270 27,-258 21,-214 7,-139-4,-42-19,77-29,207-33,301-37,336-30,309-25,264-18,234-6,0 1,1-1,-1 0,0-1,1 1,-1 0,0-1,-4-1,11 1,-1-1,1 1,0 0,0 0,-1 1,6-1,235-28,261-19,255-18,190-7,75 3,-76 11,-185 16,-209 15,-194 18,-307 9,81 10,-132-9,0 0,0 1,0 0,0-1,0 1,0 0,-1 1,1-1,0 0,4 4,-7-5,0 1,1-1,-1 1,0-1,0 1,1-1,-1 1,0-1,0 1,0 0,0-1,1 1,-1-1,0 1,0 0,0-1,0 1,-1-1,1 1,0 0,0-1,0 1,0-1,-1 1,1-1,0 1,0-1,-1 1,1-1,0 1,-1-1,1 1,-1-1,1 1,-1-1,1 0,-1 1,-6 5,1-1,-1-1,1 1,-14 5,-73 31,-258 81,-242 55,-252 49,-218 40,-141 25,-46 4,64-20,205-47,266-59,254-54,217-37,235-75,1 1,1 0,-1 0,-11 9,19-13,-1 0,0 1,1-1,-1 1,1-1,-1 0,1 1,-1-1,1 1,0-1,-1 1,1 0,0-1,-1 1,1-1,0 1,-1 0,1-1,0 1,0-1,0 1,0 0,0-1,0 1,0 0,0-1,0 1,0 0,0-1,0 1,0 0,0-1,1 1,-1 0,0-1,1 2,1 0,1 0,0 0,-1 0,1-1,0 1,0-1,0 1,0-1,0 0,0 0,3 0,81 17,260 18,249 4,261 4,235 7,2481 171,-2728-149,-273-6,-250-4,-302-57,0 0,21 11,-38-16,0 1,0-1,0 1,0 0,-1 0,1 0,0 0,-1 0,0 0,1 1,3 5,-6-7,1 0,-1 0,0 0,1 0,-1 0,0 1,0-1,0 0,0 0,0 0,0 0,0 0,0 0,0 1,-1-1,1 0,0 0,-1 0,1 0,-1 0,1 0,-1 0,0 0,1 0,-1 0,-1 1,-2 2,-1 1,0-1,0 0,-1 0,1 0,-8 3,-38 17,-87 29,-189 53,-141 40,-112 37,-662 220,742-234,159-35,326-127,-1 2,1 0,0 0,-19 18,30-24,2 0,-1 0,0 0,1 0,-1 1,-2 5,4-7,0 0,1 0,-1-1,1 1,-1 0,1 0,0 0,0 0,0-1,0 1,0 0,0 0,0 2,1-2,0 0,0 1,0-1,0 0,0 0,0 1,0-1,1 0,-1 0,4 2,-1 1,2-1,-1 0,0 0,9 5,10 3,1-1,0-1,30 8,177 36,105 0,663 51,438-10,346-11,175-1,-51 7,-257 1,-393-11,-412-10,-366-5,-457-60,0 1,0 1,26 12,-45-17,0 0,0 0,0 1,-1-1,7 6,-9-7,0 0,0 0,0 0,0 0,-1 1,1-1,0 0,-1 0,1 0,-1 1,1-1,-1 0,0 0,1 1,-1 1,0-1,0-1,0 1,-1-1,1 1,0-1,-1 1,1-1,-1 0,0 1,1-1,-1 0,0 1,0-1,-1 2,-2 0,0 1,1 0,-2-1,-7 6,-11 4,0-2,-44 17,-408 98,-339 28,-332 17,-283 7,-185-1,-40-12,125-27,297-35,364-33,363-28,387-29,95-9,23-4,0 0,0 0,0 0,0 0,0 0,0 0,1 0,-1 0,0 1,0-1,0 0,0 0,0 0,0 0,0 0,0 0,0 0,0 0,0 0,0 0,0 0,0 1,0-1,0 0,0 0,0 0,0 0,0 0,0 0,0 0,0 0,0 0,0 1,0-1,0 0,0 0,0 0,0 0,0 0,0 0,0 0,0 0,0 0,0 0,0 0,0 1,24 1,28 0,130 0,512-5,421-10,331-12,4575-61,-5185 78,-346 5,-302 6,-185-2,-3 0,-14 3,-67 6,-300 18,-287 10,-256 7,-198 4,-98 1,37-1,178-5,252-9,253-10,214-7,249-15,-60 13,93-15,0 0,0 0,1 0,-1 0,0 1,1 0,-1-1,1 1,-1 1,1-1,0 0,0 1,0 0,0 0,0 0,1 0,-1 0,-3 6,-8 12,4-10,1-1,-1 0,-1 0,-19 13,-10 3,-1-1,-47 19,-230 86,-156 25,-93 8,33-17,115-35,136-36,137-31,134-37,11-7,1 1,0-1,0 0,0 0,0 0,-1 0,1 0,0 1,0-1,0 0,0 0,0 0,-1 0,1 1,0-1,0 0,0 0,0 0,0 1,0-1,0 0,0 0,0 1,0-1,0 0,0 0,0 0,0 1,0-1,2 1,-1 0,1 0,-1 0,1 0,0 0,-1-1,1 1,0-1,0 1,0-1,-1 0,1 1,3-1,192 6,218-9,250-9,276-11,229-3,3382-35,-3993 57,-258 3,-237 1,-52 0,-11 1,-2-1,-250 2,108-2,-262 1,-1888 31,2025-23,87-2,10 0,144-3,27-4,0 0,0 0,0 0,0 0,0 0,1 0,-1 0,0 0,0 0,0 0,0 0,0 1,0-1,0 0,0 0,0 0,1 0,-1 0,0 0,0 1,0-1,0 0,0 0,0 0,0 0,0 0,0 0,0 1,0-1,0 0,0 0,0 0,0 0,0 0,0 1,0-1,0 0,0 0,0 0,-1 0,1 0,0 0,0 1,0-1,0 0,0 0,0 0,0 0,0 0,0 0,-1 0,1 0,0 0,0 0,0 1,18 3,24 0,0-1,0-3,50-5,133-26,-206 28,231-40,505-100,-621 112,-126 29,0 0,0-1,-1 0,12-6,-18 9,-1 0,0 0,0 0,0 0,0 0,0 0,1-1,-1 1,0 0,0 0,0 0,0 0,0 0,0-1,0 1,0 0,0 0,0 0,1 0,-1-1,0 1,0 0,0 0,0 0,0-1,0 1,0 0,0 0,-1 0,1 0,0-1,0 1,0 0,0 0,0 0,0 0,0-1,0 1,0 0,0 0,-1 0,1 0,0 0,0-1,0 1,0 0,0 0,-1 0,1 0,0 0,0 0,0 0,0 0,-1 0,1 0,0 0,0 0,0 0,0 0,-1 0,-4-2,-1 1,0-1,1 1,-7 0,-125-4,-108 4,-127 2,-154 1,-185 0,-207 0,-202-1,-169 0,-3712 0,4312-1,460 0,-129-1,349 0,27 0,49-2,113-5,69-7,60-6,59-10,487-48,-459 39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2T11:14:38.8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4T10:13:41.681"/>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1 227,'595'0,"-252"26,-21-1,-167-23,166 8,-107 5,-170-12,-1 3,62 15,8 2,-4-12,176-3,-94-7,824 7,-663-9,3976 1,-3641-44,-518 12,17-2,61-13,-103 16,14 3,121-24,-178 26,-64 16,0 1,67-8,-55 15,76-8,122-14,-5 6,0 18,-88 2,381-2,-517 1,1 1,-1 1,0 0,18 7,-14-4,0-1,26 2,242 8,-279-15,0 1,1 1,-1 0,0 1,0 0,0 0,13 7,5 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4T10:40:00.427"/>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0 172,'444'11,"-184"4,-236-13,0 2,0 0,38 13,4 0,-3-5,78 5,66-7,-171-9,197 14,-6 0,-44-13,59 3,-51 22,-30-2,106-8,-137-10,406 10,3-18,-185-1,4802 2,-4861-25,-160 8,42 2,163-21,139-31,91 40,-479 24,111-19,3-2,210 9,1 15,-185 1,961 0,-951-15,-38 1,424 11,-319 4,508-2,-778-2,55-9,-16 0,186-10,497-27,-442 39,324-19,319 25,-540 4,160-1,-561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4T10:40:30.0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1 221,'6'5,"-1"0,2 0,-1 0,0-1,1 0,0-1,0 1,0-1,0 0,1-1,-1 0,1 0,9 0,13 2,0-2,32-2,-34 0,2336-2,-2133-15,-160 9,-55 6,0-1,0-1,-1 0,1-1,24-12,-8 5,37-9,6-2,-49 13,6-2,1 1,43-9,18-2,-59 13,45-7,3 5,167-13,-158 23,177-5,309 0,-349 7,822-1,-1046 0,-4 0,1 1,0-1,-1 0,1 0,-1 0,1-1,-1 1,1 0,-1-1,1 1,-1-1,0 1,1-1,2-1,-1-4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4T10:40:32.4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54,'16'1,"21"3,6 1,360-1,-241-5,4591 0,-2476 2,-1981-15,-11 1,-10 3,8-17,-128 25,-130 2,-5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4T10:45:01.004"/>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1 252,'18'0,"264"11,30 22,-109 3,-1 1,83-19,3-18,-161-2,2949-1,-1735 4,2622-1,-3608-12,-102 1,297-23,-4-24,-184 19,-274 30,167-21,201-26,1 20,-436 34,407-38,265-14,56 53,-378 2,1835-1,-1711 31,-445-26,361 64,-317-52,134 5,-142-16,440 4,-359-11,141 0,-279 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4T11:17:58.311"/>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0 324,'6847'0,"-1764"0,-4689-27,-218 10,350-6,-1 23,-229 1,-6-13,-40-1,171-26,-97 4,194-15,-71 5,-385 40,141-6,-161 8,-1-1,68-17,-45 8,-27 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4T11:18:00.771"/>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0 1,'1'1,"0"0,0 0,0-1,0 1,0 0,0 0,0 0,0-1,0 1,0 0,0-1,0 1,0-1,1 0,-1 1,1-1,7 4,18 8,1-2,0 0,1-2,47 8,127 6,-152-18,-25-1,719 53,-461-38,36 3,555 24,-110-6,1 18,-627-44,708 53,483-33,-53 30,-616-21,500-40,-557-4,227-21,-456-24,9 15,-221 23,280 1,-164 6,-55-16,-21 0,402 15,-344 5,105-1,512-3,-517-11,-91 2,-38-9,-5-16,-213 33,243-27,1 17,-143 8,49-3,213-11,-333 13,-1-1,44-13,-2-1,519-90,-514 100,1 3,141 7,-213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2T10:30:25.819"/>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0 69,'1'-3,"1"-2,-1 0,1 0,0 1,4-8,-4 10,-1 1,1-1,-1 0,1 1,0-1,0 1,0-1,-1 1,1 0,0 0,1 0,-1 0,3-1,10-2,1 1,-1 0,1 1,0 1,24 1,-11-1,562 1,-306 2,3001-2,-1823 0,5654 0,-7098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4T11:18:06.679"/>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0 278,'1919'23,"-826"-8,-735-12,788 50,280 14,-976-47,-6 20,-67-9,-28-4,600 11,-693-38,274-6,-400-5,141-30,-212 27,89-34,-26 7,-27 13,305-76,-229 60,-63 14,16 3,1 5,161-7,-7 5,-36 2,606 9,-547 15,2141-2,-2295-6,-47 0,-53 3,57-13,20-2,156 13,-97 5,-133-4,53-10,35-4,-43 16,124 12,-57 4,131 14,-276-26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14T11:18:32.946"/>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1 332,'21'0,"1"-2,0 0,38-9,-6-1,1 2,83-4,117 10,-184 4,2921 2,-2053-15,-77 0,2079 12,-1391 2,838-1,-2206-5,247-40,172-64,-485 87,329-41,-38 55,-268 9,3185 1,-1697-3,-1638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2T10:40:15.9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1,'586'7,"-8"-1,2220-6,-2781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2T10:40:17.5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1 145,'1'-1,"0"1,-1-1,1 0,0 1,0-1,0 1,0-1,0 1,0-1,0 1,0-1,0 1,0 0,0 0,0 0,1-1,-1 1,2 1,-2-2,161-6,-46 4,74-11,123-7,96 5,464-22,-797 34,180-13,-63 14,-46 2,-83-5,13-1,737 8,-738 1,-68-1,1 0,0 1,0 0,0 0,-1 1,10 4,-7-1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2T10:40:19.6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0,'6'6,"0"-1,1 0,0 0,0-1,0 0,0 0,1-1,-1 1,1-2,0 1,0-1,15 2,8-1,1-1,33-2,-32-1,1791-2,-1058 4,-751-1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2T10:40:21.0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1,'224'10,"124"8,1-19,-141 0,1713 0,-1906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2T10:42:11.401"/>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0 96,'0'0,"1"-1,-1 1,0 0,0-1,0 1,0 0,1 0,-1-1,0 1,0 0,1 0,-1-1,0 1,1 0,-1 0,0 0,1-1,-1 1,0 0,1 0,-1 0,0 0,1 0,-1 0,0 0,1 0,-1 0,0 0,1 0,0 0,-1 0,40-5,72 2,-65 3,1149-1,-615 2,11721-1,-7062 0,-5224-1,-1-1,0 0,1-2,-1 1,26-12,-25 9,1 0,1 2,-1-1,19 0,126-1,49-2,-190 7,-1 0,29-7,-20 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2T10:42:13.722"/>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1 0,'11978'1,"-5997"-2,-4351 1,-1609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C2F05-F475-4121-BB9F-F8F4C71C955C}" type="datetimeFigureOut">
              <a:rPr lang="en-NZ" smtClean="0"/>
              <a:pPr/>
              <a:t>16/05/2022</a:t>
            </a:fld>
            <a:endParaRPr lang="en-NZ"/>
          </a:p>
        </p:txBody>
      </p:sp>
      <p:sp>
        <p:nvSpPr>
          <p:cNvPr id="4" name="Slide Image Placeholder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E3C8B0-C710-4B5B-B777-0793EEA06CF7}" type="slidenum">
              <a:rPr lang="en-NZ" smtClean="0"/>
              <a:pPr/>
              <a:t>‹#›</a:t>
            </a:fld>
            <a:endParaRPr lang="en-NZ"/>
          </a:p>
        </p:txBody>
      </p:sp>
    </p:spTree>
    <p:extLst>
      <p:ext uri="{BB962C8B-B14F-4D97-AF65-F5344CB8AC3E}">
        <p14:creationId xmlns:p14="http://schemas.microsoft.com/office/powerpoint/2010/main" val="2549013188"/>
      </p:ext>
    </p:extLst>
  </p:cSld>
  <p:clrMap bg1="lt1" tx1="dk1" bg2="lt2" tx2="dk2" accent1="accent1" accent2="accent2" accent3="accent3" accent4="accent4" accent5="accent5" accent6="accent6" hlink="hlink" folHlink="folHlink"/>
  <p:notesStyle>
    <a:lvl1pPr marL="0" algn="l" defTabSz="914442" rtl="0" eaLnBrk="1" latinLnBrk="0" hangingPunct="1">
      <a:defRPr sz="1200" kern="1200">
        <a:solidFill>
          <a:schemeClr val="tx1"/>
        </a:solidFill>
        <a:latin typeface="+mn-lt"/>
        <a:ea typeface="+mn-ea"/>
        <a:cs typeface="+mn-cs"/>
      </a:defRPr>
    </a:lvl1pPr>
    <a:lvl2pPr marL="457221" algn="l" defTabSz="914442" rtl="0" eaLnBrk="1" latinLnBrk="0" hangingPunct="1">
      <a:defRPr sz="1200" kern="1200">
        <a:solidFill>
          <a:schemeClr val="tx1"/>
        </a:solidFill>
        <a:latin typeface="+mn-lt"/>
        <a:ea typeface="+mn-ea"/>
        <a:cs typeface="+mn-cs"/>
      </a:defRPr>
    </a:lvl2pPr>
    <a:lvl3pPr marL="914442" algn="l" defTabSz="914442" rtl="0" eaLnBrk="1" latinLnBrk="0" hangingPunct="1">
      <a:defRPr sz="1200" kern="1200">
        <a:solidFill>
          <a:schemeClr val="tx1"/>
        </a:solidFill>
        <a:latin typeface="+mn-lt"/>
        <a:ea typeface="+mn-ea"/>
        <a:cs typeface="+mn-cs"/>
      </a:defRPr>
    </a:lvl3pPr>
    <a:lvl4pPr marL="1371663" algn="l" defTabSz="914442" rtl="0" eaLnBrk="1" latinLnBrk="0" hangingPunct="1">
      <a:defRPr sz="1200" kern="1200">
        <a:solidFill>
          <a:schemeClr val="tx1"/>
        </a:solidFill>
        <a:latin typeface="+mn-lt"/>
        <a:ea typeface="+mn-ea"/>
        <a:cs typeface="+mn-cs"/>
      </a:defRPr>
    </a:lvl4pPr>
    <a:lvl5pPr marL="1828885" algn="l" defTabSz="914442" rtl="0" eaLnBrk="1" latinLnBrk="0" hangingPunct="1">
      <a:defRPr sz="1200" kern="1200">
        <a:solidFill>
          <a:schemeClr val="tx1"/>
        </a:solidFill>
        <a:latin typeface="+mn-lt"/>
        <a:ea typeface="+mn-ea"/>
        <a:cs typeface="+mn-cs"/>
      </a:defRPr>
    </a:lvl5pPr>
    <a:lvl6pPr marL="2286106" algn="l" defTabSz="914442" rtl="0" eaLnBrk="1" latinLnBrk="0" hangingPunct="1">
      <a:defRPr sz="1200" kern="1200">
        <a:solidFill>
          <a:schemeClr val="tx1"/>
        </a:solidFill>
        <a:latin typeface="+mn-lt"/>
        <a:ea typeface="+mn-ea"/>
        <a:cs typeface="+mn-cs"/>
      </a:defRPr>
    </a:lvl6pPr>
    <a:lvl7pPr marL="2743327" algn="l" defTabSz="914442" rtl="0" eaLnBrk="1" latinLnBrk="0" hangingPunct="1">
      <a:defRPr sz="1200" kern="1200">
        <a:solidFill>
          <a:schemeClr val="tx1"/>
        </a:solidFill>
        <a:latin typeface="+mn-lt"/>
        <a:ea typeface="+mn-ea"/>
        <a:cs typeface="+mn-cs"/>
      </a:defRPr>
    </a:lvl7pPr>
    <a:lvl8pPr marL="3200548" algn="l" defTabSz="914442" rtl="0" eaLnBrk="1" latinLnBrk="0" hangingPunct="1">
      <a:defRPr sz="1200" kern="1200">
        <a:solidFill>
          <a:schemeClr val="tx1"/>
        </a:solidFill>
        <a:latin typeface="+mn-lt"/>
        <a:ea typeface="+mn-ea"/>
        <a:cs typeface="+mn-cs"/>
      </a:defRPr>
    </a:lvl8pPr>
    <a:lvl9pPr marL="3657769" algn="l" defTabSz="9144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You make the call on the day if the event is safe to proceed</a:t>
            </a:r>
          </a:p>
        </p:txBody>
      </p:sp>
      <p:sp>
        <p:nvSpPr>
          <p:cNvPr id="4" name="Slide Number Placeholder 3"/>
          <p:cNvSpPr>
            <a:spLocks noGrp="1"/>
          </p:cNvSpPr>
          <p:nvPr>
            <p:ph type="sldNum" sz="quarter" idx="5"/>
          </p:nvPr>
        </p:nvSpPr>
        <p:spPr/>
        <p:txBody>
          <a:bodyPr/>
          <a:lstStyle/>
          <a:p>
            <a:fld id="{7EE3C8B0-C710-4B5B-B777-0793EEA06CF7}" type="slidenum">
              <a:rPr lang="en-NZ" smtClean="0"/>
              <a:pPr/>
              <a:t>5</a:t>
            </a:fld>
            <a:endParaRPr lang="en-NZ"/>
          </a:p>
        </p:txBody>
      </p:sp>
    </p:spTree>
    <p:extLst>
      <p:ext uri="{BB962C8B-B14F-4D97-AF65-F5344CB8AC3E}">
        <p14:creationId xmlns:p14="http://schemas.microsoft.com/office/powerpoint/2010/main" val="2728275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Rules 15.2</a:t>
            </a:r>
          </a:p>
        </p:txBody>
      </p:sp>
      <p:sp>
        <p:nvSpPr>
          <p:cNvPr id="4" name="Slide Number Placeholder 3"/>
          <p:cNvSpPr>
            <a:spLocks noGrp="1"/>
          </p:cNvSpPr>
          <p:nvPr>
            <p:ph type="sldNum" sz="quarter" idx="5"/>
          </p:nvPr>
        </p:nvSpPr>
        <p:spPr/>
        <p:txBody>
          <a:bodyPr/>
          <a:lstStyle/>
          <a:p>
            <a:fld id="{7EE3C8B0-C710-4B5B-B777-0793EEA06CF7}" type="slidenum">
              <a:rPr lang="en-NZ" smtClean="0"/>
              <a:pPr/>
              <a:t>21</a:t>
            </a:fld>
            <a:endParaRPr lang="en-NZ"/>
          </a:p>
        </p:txBody>
      </p:sp>
    </p:spTree>
    <p:extLst>
      <p:ext uri="{BB962C8B-B14F-4D97-AF65-F5344CB8AC3E}">
        <p14:creationId xmlns:p14="http://schemas.microsoft.com/office/powerpoint/2010/main" val="981554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7EE3C8B0-C710-4B5B-B777-0793EEA06CF7}" type="slidenum">
              <a:rPr lang="en-NZ" smtClean="0"/>
              <a:pPr/>
              <a:t>23</a:t>
            </a:fld>
            <a:endParaRPr lang="en-NZ"/>
          </a:p>
        </p:txBody>
      </p:sp>
    </p:spTree>
    <p:extLst>
      <p:ext uri="{BB962C8B-B14F-4D97-AF65-F5344CB8AC3E}">
        <p14:creationId xmlns:p14="http://schemas.microsoft.com/office/powerpoint/2010/main" val="91708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Note knoll sizes</a:t>
            </a:r>
          </a:p>
        </p:txBody>
      </p:sp>
      <p:sp>
        <p:nvSpPr>
          <p:cNvPr id="4" name="Slide Number Placeholder 3"/>
          <p:cNvSpPr>
            <a:spLocks noGrp="1"/>
          </p:cNvSpPr>
          <p:nvPr>
            <p:ph type="sldNum" sz="quarter" idx="5"/>
          </p:nvPr>
        </p:nvSpPr>
        <p:spPr/>
        <p:txBody>
          <a:bodyPr/>
          <a:lstStyle/>
          <a:p>
            <a:fld id="{7EE3C8B0-C710-4B5B-B777-0793EEA06CF7}" type="slidenum">
              <a:rPr lang="en-NZ" smtClean="0"/>
              <a:pPr/>
              <a:t>24</a:t>
            </a:fld>
            <a:endParaRPr lang="en-NZ"/>
          </a:p>
        </p:txBody>
      </p:sp>
    </p:spTree>
    <p:extLst>
      <p:ext uri="{BB962C8B-B14F-4D97-AF65-F5344CB8AC3E}">
        <p14:creationId xmlns:p14="http://schemas.microsoft.com/office/powerpoint/2010/main" val="3727917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See ONZ Rules Appendix 3 – Principles for course planning</a:t>
            </a:r>
          </a:p>
        </p:txBody>
      </p:sp>
      <p:sp>
        <p:nvSpPr>
          <p:cNvPr id="4" name="Slide Number Placeholder 3"/>
          <p:cNvSpPr>
            <a:spLocks noGrp="1"/>
          </p:cNvSpPr>
          <p:nvPr>
            <p:ph type="sldNum" sz="quarter" idx="5"/>
          </p:nvPr>
        </p:nvSpPr>
        <p:spPr/>
        <p:txBody>
          <a:bodyPr/>
          <a:lstStyle/>
          <a:p>
            <a:fld id="{7EE3C8B0-C710-4B5B-B777-0793EEA06CF7}" type="slidenum">
              <a:rPr lang="en-NZ" smtClean="0"/>
              <a:pPr/>
              <a:t>25</a:t>
            </a:fld>
            <a:endParaRPr lang="en-NZ"/>
          </a:p>
        </p:txBody>
      </p:sp>
    </p:spTree>
    <p:extLst>
      <p:ext uri="{BB962C8B-B14F-4D97-AF65-F5344CB8AC3E}">
        <p14:creationId xmlns:p14="http://schemas.microsoft.com/office/powerpoint/2010/main" val="3587999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normAutofit/>
          </a:bodyPr>
          <a:lstStyle/>
          <a:p>
            <a:r>
              <a:rPr lang="en-NZ" dirty="0"/>
              <a:t>Dog-legs and opposite directions</a:t>
            </a:r>
            <a:r>
              <a:rPr lang="en-NZ" baseline="0" dirty="0"/>
              <a:t> both potentially unfair as the presence of another competitor may help the runner</a:t>
            </a:r>
            <a:endParaRPr lang="en-NZ" dirty="0"/>
          </a:p>
        </p:txBody>
      </p:sp>
      <p:sp>
        <p:nvSpPr>
          <p:cNvPr id="4" name="Slide Number Placeholder 3"/>
          <p:cNvSpPr>
            <a:spLocks noGrp="1"/>
          </p:cNvSpPr>
          <p:nvPr>
            <p:ph type="sldNum" sz="quarter" idx="10"/>
          </p:nvPr>
        </p:nvSpPr>
        <p:spPr/>
        <p:txBody>
          <a:bodyPr/>
          <a:lstStyle/>
          <a:p>
            <a:fld id="{7EE3C8B0-C710-4B5B-B777-0793EEA06CF7}" type="slidenum">
              <a:rPr lang="en-NZ" smtClean="0"/>
              <a:pPr/>
              <a:t>31</a:t>
            </a:fld>
            <a:endParaRPr lang="en-NZ"/>
          </a:p>
        </p:txBody>
      </p:sp>
    </p:spTree>
    <p:extLst>
      <p:ext uri="{BB962C8B-B14F-4D97-AF65-F5344CB8AC3E}">
        <p14:creationId xmlns:p14="http://schemas.microsoft.com/office/powerpoint/2010/main" val="3341109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Print the following examples</a:t>
            </a:r>
          </a:p>
        </p:txBody>
      </p:sp>
      <p:sp>
        <p:nvSpPr>
          <p:cNvPr id="4" name="Slide Number Placeholder 3"/>
          <p:cNvSpPr>
            <a:spLocks noGrp="1"/>
          </p:cNvSpPr>
          <p:nvPr>
            <p:ph type="sldNum" sz="quarter" idx="5"/>
          </p:nvPr>
        </p:nvSpPr>
        <p:spPr/>
        <p:txBody>
          <a:bodyPr/>
          <a:lstStyle/>
          <a:p>
            <a:fld id="{7EE3C8B0-C710-4B5B-B777-0793EEA06CF7}" type="slidenum">
              <a:rPr lang="en-NZ" smtClean="0"/>
              <a:pPr/>
              <a:t>32</a:t>
            </a:fld>
            <a:endParaRPr lang="en-NZ"/>
          </a:p>
        </p:txBody>
      </p:sp>
    </p:spTree>
    <p:extLst>
      <p:ext uri="{BB962C8B-B14F-4D97-AF65-F5344CB8AC3E}">
        <p14:creationId xmlns:p14="http://schemas.microsoft.com/office/powerpoint/2010/main" val="423163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normAutofit/>
          </a:bodyPr>
          <a:lstStyle/>
          <a:p>
            <a:r>
              <a:rPr lang="en-NZ" dirty="0"/>
              <a:t>Climb should not be greater than 4% of the length of the shortest sensible route</a:t>
            </a:r>
            <a:r>
              <a:rPr lang="en-NZ" baseline="0" dirty="0"/>
              <a:t> on any course.</a:t>
            </a:r>
            <a:endParaRPr lang="en-NZ" dirty="0"/>
          </a:p>
        </p:txBody>
      </p:sp>
      <p:sp>
        <p:nvSpPr>
          <p:cNvPr id="4" name="Slide Number Placeholder 3"/>
          <p:cNvSpPr>
            <a:spLocks noGrp="1"/>
          </p:cNvSpPr>
          <p:nvPr>
            <p:ph type="sldNum" sz="quarter" idx="10"/>
          </p:nvPr>
        </p:nvSpPr>
        <p:spPr/>
        <p:txBody>
          <a:bodyPr/>
          <a:lstStyle/>
          <a:p>
            <a:fld id="{7EE3C8B0-C710-4B5B-B777-0793EEA06CF7}" type="slidenum">
              <a:rPr lang="en-NZ" smtClean="0"/>
              <a:pPr/>
              <a:t>44</a:t>
            </a:fld>
            <a:endParaRPr lang="en-NZ"/>
          </a:p>
        </p:txBody>
      </p:sp>
    </p:spTree>
    <p:extLst>
      <p:ext uri="{BB962C8B-B14F-4D97-AF65-F5344CB8AC3E}">
        <p14:creationId xmlns:p14="http://schemas.microsoft.com/office/powerpoint/2010/main" val="2603164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normAutofit/>
          </a:bodyPr>
          <a:lstStyle/>
          <a:p>
            <a:r>
              <a:rPr lang="en-NZ" dirty="0"/>
              <a:t>Climb should not be greater than 4% of the length of the shortest sensible route</a:t>
            </a:r>
            <a:r>
              <a:rPr lang="en-NZ" baseline="0" dirty="0"/>
              <a:t> on any course.</a:t>
            </a:r>
            <a:endParaRPr lang="en-NZ" dirty="0"/>
          </a:p>
        </p:txBody>
      </p:sp>
      <p:sp>
        <p:nvSpPr>
          <p:cNvPr id="4" name="Slide Number Placeholder 3"/>
          <p:cNvSpPr>
            <a:spLocks noGrp="1"/>
          </p:cNvSpPr>
          <p:nvPr>
            <p:ph type="sldNum" sz="quarter" idx="10"/>
          </p:nvPr>
        </p:nvSpPr>
        <p:spPr/>
        <p:txBody>
          <a:bodyPr/>
          <a:lstStyle/>
          <a:p>
            <a:fld id="{7EE3C8B0-C710-4B5B-B777-0793EEA06CF7}" type="slidenum">
              <a:rPr lang="en-NZ" smtClean="0"/>
              <a:pPr/>
              <a:t>45</a:t>
            </a:fld>
            <a:endParaRPr lang="en-NZ"/>
          </a:p>
        </p:txBody>
      </p:sp>
    </p:spTree>
    <p:extLst>
      <p:ext uri="{BB962C8B-B14F-4D97-AF65-F5344CB8AC3E}">
        <p14:creationId xmlns:p14="http://schemas.microsoft.com/office/powerpoint/2010/main" val="4139188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normAutofit/>
          </a:bodyPr>
          <a:lstStyle/>
          <a:p>
            <a:r>
              <a:rPr lang="en-NZ" dirty="0"/>
              <a:t>These are good habits</a:t>
            </a:r>
          </a:p>
          <a:p>
            <a:r>
              <a:rPr lang="en-US" sz="1800" dirty="0">
                <a:effectLst/>
                <a:latin typeface="Segoe UI" panose="020B0502040204020203" pitchFamily="34" charset="0"/>
              </a:rPr>
              <a:t>Main thing is not to put controls too close.</a:t>
            </a:r>
            <a:endParaRPr lang="en-NZ" dirty="0"/>
          </a:p>
        </p:txBody>
      </p:sp>
      <p:sp>
        <p:nvSpPr>
          <p:cNvPr id="4" name="Slide Number Placeholder 3"/>
          <p:cNvSpPr>
            <a:spLocks noGrp="1"/>
          </p:cNvSpPr>
          <p:nvPr>
            <p:ph type="sldNum" sz="quarter" idx="10"/>
          </p:nvPr>
        </p:nvSpPr>
        <p:spPr/>
        <p:txBody>
          <a:bodyPr/>
          <a:lstStyle/>
          <a:p>
            <a:fld id="{7EE3C8B0-C710-4B5B-B777-0793EEA06CF7}" type="slidenum">
              <a:rPr lang="en-NZ" smtClean="0"/>
              <a:pPr/>
              <a:t>57</a:t>
            </a:fld>
            <a:endParaRPr lang="en-NZ"/>
          </a:p>
        </p:txBody>
      </p:sp>
    </p:spTree>
    <p:extLst>
      <p:ext uri="{BB962C8B-B14F-4D97-AF65-F5344CB8AC3E}">
        <p14:creationId xmlns:p14="http://schemas.microsoft.com/office/powerpoint/2010/main" val="1465576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7EE3C8B0-C710-4B5B-B777-0793EEA06CF7}" type="slidenum">
              <a:rPr lang="en-NZ" smtClean="0"/>
              <a:pPr/>
              <a:t>68</a:t>
            </a:fld>
            <a:endParaRPr lang="en-NZ"/>
          </a:p>
        </p:txBody>
      </p:sp>
    </p:spTree>
    <p:extLst>
      <p:ext uri="{BB962C8B-B14F-4D97-AF65-F5344CB8AC3E}">
        <p14:creationId xmlns:p14="http://schemas.microsoft.com/office/powerpoint/2010/main" val="304141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Some tasks might be performed by others, </a:t>
            </a:r>
            <a:r>
              <a:rPr lang="en-NZ" dirty="0" err="1"/>
              <a:t>eg</a:t>
            </a:r>
            <a:r>
              <a:rPr lang="en-NZ" dirty="0"/>
              <a:t> map updates, land owner liaison, printing organisation – pays to check what jobs are taken care of for you (hopefully club has several systems in place to make your job easier)</a:t>
            </a:r>
          </a:p>
        </p:txBody>
      </p:sp>
      <p:sp>
        <p:nvSpPr>
          <p:cNvPr id="4" name="Slide Number Placeholder 3"/>
          <p:cNvSpPr>
            <a:spLocks noGrp="1"/>
          </p:cNvSpPr>
          <p:nvPr>
            <p:ph type="sldNum" sz="quarter" idx="5"/>
          </p:nvPr>
        </p:nvSpPr>
        <p:spPr/>
        <p:txBody>
          <a:bodyPr/>
          <a:lstStyle/>
          <a:p>
            <a:fld id="{7EE3C8B0-C710-4B5B-B777-0793EEA06CF7}" type="slidenum">
              <a:rPr lang="en-NZ" smtClean="0"/>
              <a:pPr/>
              <a:t>11</a:t>
            </a:fld>
            <a:endParaRPr lang="en-NZ"/>
          </a:p>
        </p:txBody>
      </p:sp>
    </p:spTree>
    <p:extLst>
      <p:ext uri="{BB962C8B-B14F-4D97-AF65-F5344CB8AC3E}">
        <p14:creationId xmlns:p14="http://schemas.microsoft.com/office/powerpoint/2010/main" val="778261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EE3C8B0-C710-4B5B-B777-0793EEA06CF7}" type="slidenum">
              <a:rPr lang="en-NZ" smtClean="0"/>
              <a:pPr/>
              <a:t>74</a:t>
            </a:fld>
            <a:endParaRPr lang="en-NZ"/>
          </a:p>
        </p:txBody>
      </p:sp>
    </p:spTree>
    <p:extLst>
      <p:ext uri="{BB962C8B-B14F-4D97-AF65-F5344CB8AC3E}">
        <p14:creationId xmlns:p14="http://schemas.microsoft.com/office/powerpoint/2010/main" val="1698981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Course marking guidelines – set up in design program </a:t>
            </a:r>
            <a:r>
              <a:rPr lang="en-NZ" dirty="0" err="1"/>
              <a:t>eg</a:t>
            </a:r>
            <a:r>
              <a:rPr lang="en-NZ" dirty="0"/>
              <a:t> OCAD, Purple pen – ask for assistance from club if unsure, there should be an expert who can help</a:t>
            </a:r>
          </a:p>
        </p:txBody>
      </p:sp>
      <p:sp>
        <p:nvSpPr>
          <p:cNvPr id="4" name="Slide Number Placeholder 3"/>
          <p:cNvSpPr>
            <a:spLocks noGrp="1"/>
          </p:cNvSpPr>
          <p:nvPr>
            <p:ph type="sldNum" sz="quarter" idx="5"/>
          </p:nvPr>
        </p:nvSpPr>
        <p:spPr/>
        <p:txBody>
          <a:bodyPr/>
          <a:lstStyle/>
          <a:p>
            <a:fld id="{7EE3C8B0-C710-4B5B-B777-0793EEA06CF7}" type="slidenum">
              <a:rPr lang="en-NZ" smtClean="0"/>
              <a:pPr/>
              <a:t>75</a:t>
            </a:fld>
            <a:endParaRPr lang="en-NZ"/>
          </a:p>
        </p:txBody>
      </p:sp>
    </p:spTree>
    <p:extLst>
      <p:ext uri="{BB962C8B-B14F-4D97-AF65-F5344CB8AC3E}">
        <p14:creationId xmlns:p14="http://schemas.microsoft.com/office/powerpoint/2010/main" val="796787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My first ever DQ in Jan 56 and 65, in a relay and reading the numbers upside-down off a folded map – I wasn’t very happy about it</a:t>
            </a:r>
          </a:p>
        </p:txBody>
      </p:sp>
      <p:sp>
        <p:nvSpPr>
          <p:cNvPr id="4" name="Slide Number Placeholder 3"/>
          <p:cNvSpPr>
            <a:spLocks noGrp="1"/>
          </p:cNvSpPr>
          <p:nvPr>
            <p:ph type="sldNum" sz="quarter" idx="5"/>
          </p:nvPr>
        </p:nvSpPr>
        <p:spPr/>
        <p:txBody>
          <a:bodyPr/>
          <a:lstStyle/>
          <a:p>
            <a:fld id="{7EE3C8B0-C710-4B5B-B777-0793EEA06CF7}" type="slidenum">
              <a:rPr lang="en-NZ" smtClean="0"/>
              <a:pPr/>
              <a:t>77</a:t>
            </a:fld>
            <a:endParaRPr lang="en-NZ"/>
          </a:p>
        </p:txBody>
      </p:sp>
    </p:spTree>
    <p:extLst>
      <p:ext uri="{BB962C8B-B14F-4D97-AF65-F5344CB8AC3E}">
        <p14:creationId xmlns:p14="http://schemas.microsoft.com/office/powerpoint/2010/main" val="674377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Club should inform you of what system to use for which event, </a:t>
            </a:r>
            <a:r>
              <a:rPr lang="en-NZ" dirty="0" err="1"/>
              <a:t>eg</a:t>
            </a:r>
            <a:r>
              <a:rPr lang="en-NZ" dirty="0"/>
              <a:t> some clubs may only use </a:t>
            </a:r>
            <a:r>
              <a:rPr lang="en-NZ" dirty="0" err="1"/>
              <a:t>clipcards</a:t>
            </a:r>
            <a:r>
              <a:rPr lang="en-NZ" dirty="0"/>
              <a:t> for small club events</a:t>
            </a:r>
          </a:p>
        </p:txBody>
      </p:sp>
      <p:sp>
        <p:nvSpPr>
          <p:cNvPr id="4" name="Slide Number Placeholder 3"/>
          <p:cNvSpPr>
            <a:spLocks noGrp="1"/>
          </p:cNvSpPr>
          <p:nvPr>
            <p:ph type="sldNum" sz="quarter" idx="5"/>
          </p:nvPr>
        </p:nvSpPr>
        <p:spPr/>
        <p:txBody>
          <a:bodyPr/>
          <a:lstStyle/>
          <a:p>
            <a:fld id="{7EE3C8B0-C710-4B5B-B777-0793EEA06CF7}" type="slidenum">
              <a:rPr lang="en-NZ" smtClean="0"/>
              <a:pPr/>
              <a:t>96</a:t>
            </a:fld>
            <a:endParaRPr lang="en-NZ"/>
          </a:p>
        </p:txBody>
      </p:sp>
    </p:spTree>
    <p:extLst>
      <p:ext uri="{BB962C8B-B14F-4D97-AF65-F5344CB8AC3E}">
        <p14:creationId xmlns:p14="http://schemas.microsoft.com/office/powerpoint/2010/main" val="366575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Not a concern for club events</a:t>
            </a:r>
          </a:p>
        </p:txBody>
      </p:sp>
      <p:sp>
        <p:nvSpPr>
          <p:cNvPr id="4" name="Slide Number Placeholder 3"/>
          <p:cNvSpPr>
            <a:spLocks noGrp="1"/>
          </p:cNvSpPr>
          <p:nvPr>
            <p:ph type="sldNum" sz="quarter" idx="5"/>
          </p:nvPr>
        </p:nvSpPr>
        <p:spPr/>
        <p:txBody>
          <a:bodyPr/>
          <a:lstStyle/>
          <a:p>
            <a:fld id="{7EE3C8B0-C710-4B5B-B777-0793EEA06CF7}" type="slidenum">
              <a:rPr lang="en-NZ" smtClean="0"/>
              <a:pPr/>
              <a:t>99</a:t>
            </a:fld>
            <a:endParaRPr lang="en-NZ"/>
          </a:p>
        </p:txBody>
      </p:sp>
    </p:spTree>
    <p:extLst>
      <p:ext uri="{BB962C8B-B14F-4D97-AF65-F5344CB8AC3E}">
        <p14:creationId xmlns:p14="http://schemas.microsoft.com/office/powerpoint/2010/main" val="2571574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Not really a concern for club events</a:t>
            </a:r>
          </a:p>
        </p:txBody>
      </p:sp>
      <p:sp>
        <p:nvSpPr>
          <p:cNvPr id="4" name="Slide Number Placeholder 3"/>
          <p:cNvSpPr>
            <a:spLocks noGrp="1"/>
          </p:cNvSpPr>
          <p:nvPr>
            <p:ph type="sldNum" sz="quarter" idx="5"/>
          </p:nvPr>
        </p:nvSpPr>
        <p:spPr/>
        <p:txBody>
          <a:bodyPr/>
          <a:lstStyle/>
          <a:p>
            <a:fld id="{7EE3C8B0-C710-4B5B-B777-0793EEA06CF7}" type="slidenum">
              <a:rPr lang="en-NZ" smtClean="0"/>
              <a:pPr/>
              <a:t>107</a:t>
            </a:fld>
            <a:endParaRPr lang="en-NZ"/>
          </a:p>
        </p:txBody>
      </p:sp>
    </p:spTree>
    <p:extLst>
      <p:ext uri="{BB962C8B-B14F-4D97-AF65-F5344CB8AC3E}">
        <p14:creationId xmlns:p14="http://schemas.microsoft.com/office/powerpoint/2010/main" val="966760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EE3C8B0-C710-4B5B-B777-0793EEA06CF7}" type="slidenum">
              <a:rPr lang="en-NZ" smtClean="0"/>
              <a:pPr/>
              <a:t>108</a:t>
            </a:fld>
            <a:endParaRPr lang="en-NZ"/>
          </a:p>
        </p:txBody>
      </p:sp>
    </p:spTree>
    <p:extLst>
      <p:ext uri="{BB962C8B-B14F-4D97-AF65-F5344CB8AC3E}">
        <p14:creationId xmlns:p14="http://schemas.microsoft.com/office/powerpoint/2010/main" val="1204014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Wrong version of map used</a:t>
            </a:r>
          </a:p>
          <a:p>
            <a:r>
              <a:rPr lang="en-NZ" dirty="0"/>
              <a:t>Control codes where never updated with correct club codes</a:t>
            </a:r>
          </a:p>
          <a:p>
            <a:r>
              <a:rPr lang="en-NZ" dirty="0"/>
              <a:t>Wrong courses get sent to printers</a:t>
            </a:r>
          </a:p>
          <a:p>
            <a:r>
              <a:rPr lang="en-NZ" dirty="0"/>
              <a:t>Control put out in wrong place</a:t>
            </a:r>
          </a:p>
          <a:p>
            <a:r>
              <a:rPr lang="en-NZ" dirty="0"/>
              <a:t>Wrong control code used/swapped </a:t>
            </a:r>
          </a:p>
          <a:p>
            <a:endParaRPr lang="en-NZ" dirty="0"/>
          </a:p>
        </p:txBody>
      </p:sp>
      <p:sp>
        <p:nvSpPr>
          <p:cNvPr id="4" name="Slide Number Placeholder 3"/>
          <p:cNvSpPr>
            <a:spLocks noGrp="1"/>
          </p:cNvSpPr>
          <p:nvPr>
            <p:ph type="sldNum" sz="quarter" idx="5"/>
          </p:nvPr>
        </p:nvSpPr>
        <p:spPr/>
        <p:txBody>
          <a:bodyPr/>
          <a:lstStyle/>
          <a:p>
            <a:fld id="{7EE3C8B0-C710-4B5B-B777-0793EEA06CF7}" type="slidenum">
              <a:rPr lang="en-NZ" smtClean="0"/>
              <a:pPr/>
              <a:t>117</a:t>
            </a:fld>
            <a:endParaRPr lang="en-NZ"/>
          </a:p>
        </p:txBody>
      </p:sp>
    </p:spTree>
    <p:extLst>
      <p:ext uri="{BB962C8B-B14F-4D97-AF65-F5344CB8AC3E}">
        <p14:creationId xmlns:p14="http://schemas.microsoft.com/office/powerpoint/2010/main" val="1790927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Talked about the both physical and technical hardness between a course for M/W70 and elite</a:t>
            </a:r>
          </a:p>
          <a:p>
            <a:r>
              <a:rPr lang="en-NZ" dirty="0"/>
              <a:t>So who would these courses be for at a club event?</a:t>
            </a:r>
          </a:p>
        </p:txBody>
      </p:sp>
      <p:sp>
        <p:nvSpPr>
          <p:cNvPr id="4" name="Slide Number Placeholder 3"/>
          <p:cNvSpPr>
            <a:spLocks noGrp="1"/>
          </p:cNvSpPr>
          <p:nvPr>
            <p:ph type="sldNum" sz="quarter" idx="5"/>
          </p:nvPr>
        </p:nvSpPr>
        <p:spPr/>
        <p:txBody>
          <a:bodyPr/>
          <a:lstStyle/>
          <a:p>
            <a:fld id="{7EE3C8B0-C710-4B5B-B777-0793EEA06CF7}" type="slidenum">
              <a:rPr lang="en-NZ" smtClean="0"/>
              <a:pPr/>
              <a:t>123</a:t>
            </a:fld>
            <a:endParaRPr lang="en-NZ"/>
          </a:p>
        </p:txBody>
      </p:sp>
    </p:spTree>
    <p:extLst>
      <p:ext uri="{BB962C8B-B14F-4D97-AF65-F5344CB8AC3E}">
        <p14:creationId xmlns:p14="http://schemas.microsoft.com/office/powerpoint/2010/main" val="4173772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 think Orange and Yellow – White shouldn’t be hard as the definition is so clear</a:t>
            </a:r>
          </a:p>
        </p:txBody>
      </p:sp>
      <p:sp>
        <p:nvSpPr>
          <p:cNvPr id="4" name="Slide Number Placeholder 3"/>
          <p:cNvSpPr>
            <a:spLocks noGrp="1"/>
          </p:cNvSpPr>
          <p:nvPr>
            <p:ph type="sldNum" sz="quarter" idx="5"/>
          </p:nvPr>
        </p:nvSpPr>
        <p:spPr/>
        <p:txBody>
          <a:bodyPr/>
          <a:lstStyle/>
          <a:p>
            <a:fld id="{7EE3C8B0-C710-4B5B-B777-0793EEA06CF7}" type="slidenum">
              <a:rPr lang="en-NZ" smtClean="0"/>
              <a:pPr/>
              <a:t>128</a:t>
            </a:fld>
            <a:endParaRPr lang="en-NZ"/>
          </a:p>
        </p:txBody>
      </p:sp>
    </p:spTree>
    <p:extLst>
      <p:ext uri="{BB962C8B-B14F-4D97-AF65-F5344CB8AC3E}">
        <p14:creationId xmlns:p14="http://schemas.microsoft.com/office/powerpoint/2010/main" val="307191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7EE3C8B0-C710-4B5B-B777-0793EEA06CF7}" type="slidenum">
              <a:rPr lang="en-NZ" smtClean="0"/>
              <a:pPr/>
              <a:t>12</a:t>
            </a:fld>
            <a:endParaRPr lang="en-NZ"/>
          </a:p>
        </p:txBody>
      </p:sp>
    </p:spTree>
    <p:extLst>
      <p:ext uri="{BB962C8B-B14F-4D97-AF65-F5344CB8AC3E}">
        <p14:creationId xmlns:p14="http://schemas.microsoft.com/office/powerpoint/2010/main" val="7223602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Decision points need a common sense interpretation</a:t>
            </a:r>
          </a:p>
        </p:txBody>
      </p:sp>
      <p:sp>
        <p:nvSpPr>
          <p:cNvPr id="4" name="Slide Number Placeholder 3"/>
          <p:cNvSpPr>
            <a:spLocks noGrp="1"/>
          </p:cNvSpPr>
          <p:nvPr>
            <p:ph type="sldNum" sz="quarter" idx="5"/>
          </p:nvPr>
        </p:nvSpPr>
        <p:spPr/>
        <p:txBody>
          <a:bodyPr/>
          <a:lstStyle/>
          <a:p>
            <a:fld id="{7EE3C8B0-C710-4B5B-B777-0793EEA06CF7}" type="slidenum">
              <a:rPr lang="en-NZ" smtClean="0"/>
              <a:pPr/>
              <a:t>129</a:t>
            </a:fld>
            <a:endParaRPr lang="en-NZ"/>
          </a:p>
        </p:txBody>
      </p:sp>
    </p:spTree>
    <p:extLst>
      <p:ext uri="{BB962C8B-B14F-4D97-AF65-F5344CB8AC3E}">
        <p14:creationId xmlns:p14="http://schemas.microsoft.com/office/powerpoint/2010/main" val="3550966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EE3C8B0-C710-4B5B-B777-0793EEA06CF7}" type="slidenum">
              <a:rPr lang="en-NZ" smtClean="0"/>
              <a:pPr/>
              <a:t>135</a:t>
            </a:fld>
            <a:endParaRPr lang="en-NZ"/>
          </a:p>
        </p:txBody>
      </p:sp>
    </p:spTree>
    <p:extLst>
      <p:ext uri="{BB962C8B-B14F-4D97-AF65-F5344CB8AC3E}">
        <p14:creationId xmlns:p14="http://schemas.microsoft.com/office/powerpoint/2010/main" val="19806923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Interesting white course (taped legs, changing direction</a:t>
            </a:r>
          </a:p>
          <a:p>
            <a:r>
              <a:rPr lang="en-NZ" dirty="0"/>
              <a:t>BUT Not all decision points have a control – end of tape from control 3, </a:t>
            </a:r>
          </a:p>
          <a:p>
            <a:r>
              <a:rPr lang="en-NZ" dirty="0"/>
              <a:t>and control 9 is between decision points, plus description is track?</a:t>
            </a:r>
          </a:p>
          <a:p>
            <a:r>
              <a:rPr lang="en-NZ" dirty="0"/>
              <a:t>Control 6 is not on the linear feature, but a contour feature just off, not visible unless looking directly at it – not what a white course running does</a:t>
            </a:r>
          </a:p>
        </p:txBody>
      </p:sp>
      <p:sp>
        <p:nvSpPr>
          <p:cNvPr id="4" name="Slide Number Placeholder 3"/>
          <p:cNvSpPr>
            <a:spLocks noGrp="1"/>
          </p:cNvSpPr>
          <p:nvPr>
            <p:ph type="sldNum" sz="quarter" idx="10"/>
          </p:nvPr>
        </p:nvSpPr>
        <p:spPr/>
        <p:txBody>
          <a:bodyPr/>
          <a:lstStyle/>
          <a:p>
            <a:fld id="{7EE3C8B0-C710-4B5B-B777-0793EEA06CF7}" type="slidenum">
              <a:rPr lang="en-NZ" smtClean="0"/>
              <a:pPr/>
              <a:t>136</a:t>
            </a:fld>
            <a:endParaRPr lang="en-NZ"/>
          </a:p>
        </p:txBody>
      </p:sp>
    </p:spTree>
    <p:extLst>
      <p:ext uri="{BB962C8B-B14F-4D97-AF65-F5344CB8AC3E}">
        <p14:creationId xmlns:p14="http://schemas.microsoft.com/office/powerpoint/2010/main" val="2631900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7EE3C8B0-C710-4B5B-B777-0793EEA06CF7}" type="slidenum">
              <a:rPr lang="en-NZ" smtClean="0"/>
              <a:pPr/>
              <a:t>144</a:t>
            </a:fld>
            <a:endParaRPr lang="en-NZ"/>
          </a:p>
        </p:txBody>
      </p:sp>
    </p:spTree>
    <p:extLst>
      <p:ext uri="{BB962C8B-B14F-4D97-AF65-F5344CB8AC3E}">
        <p14:creationId xmlns:p14="http://schemas.microsoft.com/office/powerpoint/2010/main" val="13227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7EE3C8B0-C710-4B5B-B777-0793EEA06CF7}" type="slidenum">
              <a:rPr lang="en-NZ" smtClean="0"/>
              <a:pPr/>
              <a:t>145</a:t>
            </a:fld>
            <a:endParaRPr lang="en-NZ"/>
          </a:p>
        </p:txBody>
      </p:sp>
    </p:spTree>
    <p:extLst>
      <p:ext uri="{BB962C8B-B14F-4D97-AF65-F5344CB8AC3E}">
        <p14:creationId xmlns:p14="http://schemas.microsoft.com/office/powerpoint/2010/main" val="1117181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Is 3-4 an orange leg?</a:t>
            </a:r>
          </a:p>
        </p:txBody>
      </p:sp>
      <p:sp>
        <p:nvSpPr>
          <p:cNvPr id="4" name="Slide Number Placeholder 3"/>
          <p:cNvSpPr>
            <a:spLocks noGrp="1"/>
          </p:cNvSpPr>
          <p:nvPr>
            <p:ph type="sldNum" sz="quarter" idx="5"/>
          </p:nvPr>
        </p:nvSpPr>
        <p:spPr/>
        <p:txBody>
          <a:bodyPr/>
          <a:lstStyle/>
          <a:p>
            <a:fld id="{7EE3C8B0-C710-4B5B-B777-0793EEA06CF7}" type="slidenum">
              <a:rPr lang="en-NZ" smtClean="0"/>
              <a:pPr/>
              <a:t>150</a:t>
            </a:fld>
            <a:endParaRPr lang="en-NZ"/>
          </a:p>
        </p:txBody>
      </p:sp>
    </p:spTree>
    <p:extLst>
      <p:ext uri="{BB962C8B-B14F-4D97-AF65-F5344CB8AC3E}">
        <p14:creationId xmlns:p14="http://schemas.microsoft.com/office/powerpoint/2010/main" val="2649179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normAutofit/>
          </a:bodyPr>
          <a:lstStyle/>
          <a:p>
            <a:r>
              <a:rPr lang="en-NZ" dirty="0"/>
              <a:t>Bulletin 1, rule 8.2</a:t>
            </a:r>
          </a:p>
        </p:txBody>
      </p:sp>
      <p:sp>
        <p:nvSpPr>
          <p:cNvPr id="4" name="Slide Number Placeholder 3"/>
          <p:cNvSpPr>
            <a:spLocks noGrp="1"/>
          </p:cNvSpPr>
          <p:nvPr>
            <p:ph type="sldNum" sz="quarter" idx="10"/>
          </p:nvPr>
        </p:nvSpPr>
        <p:spPr/>
        <p:txBody>
          <a:bodyPr/>
          <a:lstStyle/>
          <a:p>
            <a:fld id="{7EE3C8B0-C710-4B5B-B777-0793EEA06CF7}" type="slidenum">
              <a:rPr lang="en-NZ" smtClean="0"/>
              <a:pPr/>
              <a:t>13</a:t>
            </a:fld>
            <a:endParaRPr lang="en-NZ"/>
          </a:p>
        </p:txBody>
      </p:sp>
    </p:spTree>
    <p:extLst>
      <p:ext uri="{BB962C8B-B14F-4D97-AF65-F5344CB8AC3E}">
        <p14:creationId xmlns:p14="http://schemas.microsoft.com/office/powerpoint/2010/main" val="3383148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normAutofit/>
          </a:bodyPr>
          <a:lstStyle/>
          <a:p>
            <a:r>
              <a:rPr lang="en-NZ" dirty="0"/>
              <a:t>Bulletin 2, rule  8.3</a:t>
            </a:r>
          </a:p>
        </p:txBody>
      </p:sp>
      <p:sp>
        <p:nvSpPr>
          <p:cNvPr id="4" name="Slide Number Placeholder 3"/>
          <p:cNvSpPr>
            <a:spLocks noGrp="1"/>
          </p:cNvSpPr>
          <p:nvPr>
            <p:ph type="sldNum" sz="quarter" idx="10"/>
          </p:nvPr>
        </p:nvSpPr>
        <p:spPr/>
        <p:txBody>
          <a:bodyPr/>
          <a:lstStyle/>
          <a:p>
            <a:fld id="{7EE3C8B0-C710-4B5B-B777-0793EEA06CF7}" type="slidenum">
              <a:rPr lang="en-NZ" smtClean="0"/>
              <a:pPr/>
              <a:t>14</a:t>
            </a:fld>
            <a:endParaRPr lang="en-NZ"/>
          </a:p>
        </p:txBody>
      </p:sp>
    </p:spTree>
    <p:extLst>
      <p:ext uri="{BB962C8B-B14F-4D97-AF65-F5344CB8AC3E}">
        <p14:creationId xmlns:p14="http://schemas.microsoft.com/office/powerpoint/2010/main" val="4235410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normAutofit/>
          </a:bodyPr>
          <a:lstStyle/>
          <a:p>
            <a:r>
              <a:rPr lang="en-NZ" dirty="0"/>
              <a:t>See if anyone states cultural </a:t>
            </a:r>
          </a:p>
        </p:txBody>
      </p:sp>
      <p:sp>
        <p:nvSpPr>
          <p:cNvPr id="4" name="Slide Number Placeholder 3"/>
          <p:cNvSpPr>
            <a:spLocks noGrp="1"/>
          </p:cNvSpPr>
          <p:nvPr>
            <p:ph type="sldNum" sz="quarter" idx="10"/>
          </p:nvPr>
        </p:nvSpPr>
        <p:spPr/>
        <p:txBody>
          <a:bodyPr/>
          <a:lstStyle/>
          <a:p>
            <a:fld id="{7EE3C8B0-C710-4B5B-B777-0793EEA06CF7}" type="slidenum">
              <a:rPr lang="en-NZ" smtClean="0"/>
              <a:pPr/>
              <a:t>15</a:t>
            </a:fld>
            <a:endParaRPr lang="en-NZ"/>
          </a:p>
        </p:txBody>
      </p:sp>
    </p:spTree>
    <p:extLst>
      <p:ext uri="{BB962C8B-B14F-4D97-AF65-F5344CB8AC3E}">
        <p14:creationId xmlns:p14="http://schemas.microsoft.com/office/powerpoint/2010/main" val="2534069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normAutofit/>
          </a:bodyPr>
          <a:lstStyle/>
          <a:p>
            <a:r>
              <a:rPr lang="en-NZ" baseline="0" dirty="0"/>
              <a:t>Avoid very green, rocky, cliffy areas unsuitable</a:t>
            </a:r>
          </a:p>
          <a:p>
            <a:r>
              <a:rPr lang="en-NZ" baseline="0" dirty="0"/>
              <a:t>Farm animals – do courses need to be designed to leave runner-free areas?</a:t>
            </a:r>
          </a:p>
          <a:p>
            <a:r>
              <a:rPr lang="en-NZ" baseline="0" dirty="0"/>
              <a:t>Maori burial grounds/</a:t>
            </a:r>
            <a:r>
              <a:rPr lang="en-NZ" baseline="0" dirty="0" err="1"/>
              <a:t>tapu</a:t>
            </a:r>
            <a:r>
              <a:rPr lang="en-NZ" baseline="0" dirty="0"/>
              <a:t> areas? Culturally sensitive areas?</a:t>
            </a:r>
          </a:p>
          <a:p>
            <a:r>
              <a:rPr lang="en-NZ" baseline="0" dirty="0"/>
              <a:t>Areas of cliffs? </a:t>
            </a:r>
            <a:r>
              <a:rPr lang="en-NZ" baseline="0" dirty="0" err="1"/>
              <a:t>Uncrossable</a:t>
            </a:r>
            <a:r>
              <a:rPr lang="en-NZ" baseline="0" dirty="0"/>
              <a:t> streams/rivers? </a:t>
            </a:r>
            <a:r>
              <a:rPr lang="en-NZ" baseline="0" dirty="0" err="1"/>
              <a:t>Tomos</a:t>
            </a:r>
            <a:r>
              <a:rPr lang="en-NZ" baseline="0" dirty="0"/>
              <a:t>? Roads, railways?</a:t>
            </a:r>
          </a:p>
          <a:p>
            <a:r>
              <a:rPr lang="en-NZ" baseline="0" dirty="0" err="1"/>
              <a:t>MtBO</a:t>
            </a:r>
            <a:r>
              <a:rPr lang="en-NZ" baseline="0" dirty="0"/>
              <a:t> in </a:t>
            </a:r>
            <a:r>
              <a:rPr lang="en-NZ" baseline="0" dirty="0" err="1"/>
              <a:t>Whaka</a:t>
            </a:r>
            <a:r>
              <a:rPr lang="en-NZ" baseline="0" dirty="0"/>
              <a:t> when I was controller and storm was due – I was very nervous about falling trees, asked local forest maintenance for their opinion on the Saturday, made call onsite Sunday morning</a:t>
            </a:r>
            <a:endParaRPr lang="en-NZ" dirty="0"/>
          </a:p>
        </p:txBody>
      </p:sp>
      <p:sp>
        <p:nvSpPr>
          <p:cNvPr id="4" name="Slide Number Placeholder 3"/>
          <p:cNvSpPr>
            <a:spLocks noGrp="1"/>
          </p:cNvSpPr>
          <p:nvPr>
            <p:ph type="sldNum" sz="quarter" idx="10"/>
          </p:nvPr>
        </p:nvSpPr>
        <p:spPr/>
        <p:txBody>
          <a:bodyPr/>
          <a:lstStyle/>
          <a:p>
            <a:fld id="{7EE3C8B0-C710-4B5B-B777-0793EEA06CF7}" type="slidenum">
              <a:rPr lang="en-NZ" smtClean="0"/>
              <a:pPr/>
              <a:t>16</a:t>
            </a:fld>
            <a:endParaRPr lang="en-NZ"/>
          </a:p>
        </p:txBody>
      </p:sp>
    </p:spTree>
    <p:extLst>
      <p:ext uri="{BB962C8B-B14F-4D97-AF65-F5344CB8AC3E}">
        <p14:creationId xmlns:p14="http://schemas.microsoft.com/office/powerpoint/2010/main" val="113859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normAutofit/>
          </a:bodyPr>
          <a:lstStyle/>
          <a:p>
            <a:r>
              <a:rPr lang="en-NZ" dirty="0"/>
              <a:t>One of the biggest problems we seem to get in NZ Orienteering is the use of too-small</a:t>
            </a:r>
            <a:r>
              <a:rPr lang="en-NZ" baseline="0" dirty="0"/>
              <a:t> symbols on detailed maps. There is a very good reason for the symbols sizes to be specified as they are. Shrinking them so you can fit an extra 5 20cm high knolls in is not in the competitor’s interest.</a:t>
            </a:r>
          </a:p>
          <a:p>
            <a:r>
              <a:rPr lang="en-NZ" baseline="0" dirty="0" err="1"/>
              <a:t>Gregs</a:t>
            </a:r>
            <a:r>
              <a:rPr lang="en-NZ" baseline="0" dirty="0"/>
              <a:t> definition – Map is, Legible Symbolic representation of terrain for the purpose of orienteering that is as accurate as possible</a:t>
            </a:r>
            <a:endParaRPr lang="en-NZ" dirty="0"/>
          </a:p>
        </p:txBody>
      </p:sp>
      <p:sp>
        <p:nvSpPr>
          <p:cNvPr id="4" name="Slide Number Placeholder 3"/>
          <p:cNvSpPr>
            <a:spLocks noGrp="1"/>
          </p:cNvSpPr>
          <p:nvPr>
            <p:ph type="sldNum" sz="quarter" idx="10"/>
          </p:nvPr>
        </p:nvSpPr>
        <p:spPr/>
        <p:txBody>
          <a:bodyPr/>
          <a:lstStyle/>
          <a:p>
            <a:fld id="{7EE3C8B0-C710-4B5B-B777-0793EEA06CF7}" type="slidenum">
              <a:rPr lang="en-NZ" smtClean="0"/>
              <a:pPr/>
              <a:t>17</a:t>
            </a:fld>
            <a:endParaRPr lang="en-NZ"/>
          </a:p>
        </p:txBody>
      </p:sp>
    </p:spTree>
    <p:extLst>
      <p:ext uri="{BB962C8B-B14F-4D97-AF65-F5344CB8AC3E}">
        <p14:creationId xmlns:p14="http://schemas.microsoft.com/office/powerpoint/2010/main" val="1752535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Nice to have, especially for club event with inexperienced runners – but not a major if it does not fit, Good idea for the club to have a copy displayed at registration</a:t>
            </a:r>
          </a:p>
        </p:txBody>
      </p:sp>
      <p:sp>
        <p:nvSpPr>
          <p:cNvPr id="4" name="Slide Number Placeholder 3"/>
          <p:cNvSpPr>
            <a:spLocks noGrp="1"/>
          </p:cNvSpPr>
          <p:nvPr>
            <p:ph type="sldNum" sz="quarter" idx="5"/>
          </p:nvPr>
        </p:nvSpPr>
        <p:spPr/>
        <p:txBody>
          <a:bodyPr/>
          <a:lstStyle/>
          <a:p>
            <a:fld id="{7EE3C8B0-C710-4B5B-B777-0793EEA06CF7}" type="slidenum">
              <a:rPr lang="en-NZ" smtClean="0"/>
              <a:pPr/>
              <a:t>18</a:t>
            </a:fld>
            <a:endParaRPr lang="en-NZ"/>
          </a:p>
        </p:txBody>
      </p:sp>
    </p:spTree>
    <p:extLst>
      <p:ext uri="{BB962C8B-B14F-4D97-AF65-F5344CB8AC3E}">
        <p14:creationId xmlns:p14="http://schemas.microsoft.com/office/powerpoint/2010/main" val="3042534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21" y="2130919"/>
            <a:ext cx="7773750" cy="1470366"/>
          </a:xfrm>
        </p:spPr>
        <p:txBody>
          <a:bodyPr/>
          <a:lstStyle/>
          <a:p>
            <a:r>
              <a:rPr lang="en-US"/>
              <a:t>Click to edit Master title style</a:t>
            </a:r>
            <a:endParaRPr lang="en-NZ"/>
          </a:p>
        </p:txBody>
      </p:sp>
      <p:sp>
        <p:nvSpPr>
          <p:cNvPr id="3" name="Subtitle 2"/>
          <p:cNvSpPr>
            <a:spLocks noGrp="1"/>
          </p:cNvSpPr>
          <p:nvPr>
            <p:ph type="subTitle" idx="1"/>
          </p:nvPr>
        </p:nvSpPr>
        <p:spPr>
          <a:xfrm>
            <a:off x="1371840" y="3887101"/>
            <a:ext cx="6401912" cy="1753005"/>
          </a:xfrm>
        </p:spPr>
        <p:txBody>
          <a:bodyPr/>
          <a:lstStyle>
            <a:lvl1pPr marL="0" indent="0" algn="ctr">
              <a:buNone/>
              <a:defRPr>
                <a:solidFill>
                  <a:schemeClr val="tx1">
                    <a:tint val="75000"/>
                  </a:schemeClr>
                </a:solidFill>
              </a:defRPr>
            </a:lvl1pPr>
            <a:lvl2pPr marL="457221" indent="0" algn="ctr">
              <a:buNone/>
              <a:defRPr>
                <a:solidFill>
                  <a:schemeClr val="tx1">
                    <a:tint val="75000"/>
                  </a:schemeClr>
                </a:solidFill>
              </a:defRPr>
            </a:lvl2pPr>
            <a:lvl3pPr marL="914442" indent="0" algn="ctr">
              <a:buNone/>
              <a:defRPr>
                <a:solidFill>
                  <a:schemeClr val="tx1">
                    <a:tint val="75000"/>
                  </a:schemeClr>
                </a:solidFill>
              </a:defRPr>
            </a:lvl3pPr>
            <a:lvl4pPr marL="1371663" indent="0" algn="ctr">
              <a:buNone/>
              <a:defRPr>
                <a:solidFill>
                  <a:schemeClr val="tx1">
                    <a:tint val="75000"/>
                  </a:schemeClr>
                </a:solidFill>
              </a:defRPr>
            </a:lvl4pPr>
            <a:lvl5pPr marL="1828885" indent="0" algn="ctr">
              <a:buNone/>
              <a:defRPr>
                <a:solidFill>
                  <a:schemeClr val="tx1">
                    <a:tint val="75000"/>
                  </a:schemeClr>
                </a:solidFill>
              </a:defRPr>
            </a:lvl5pPr>
            <a:lvl6pPr marL="2286106" indent="0" algn="ctr">
              <a:buNone/>
              <a:defRPr>
                <a:solidFill>
                  <a:schemeClr val="tx1">
                    <a:tint val="75000"/>
                  </a:schemeClr>
                </a:solidFill>
              </a:defRPr>
            </a:lvl6pPr>
            <a:lvl7pPr marL="2743327" indent="0" algn="ctr">
              <a:buNone/>
              <a:defRPr>
                <a:solidFill>
                  <a:schemeClr val="tx1">
                    <a:tint val="75000"/>
                  </a:schemeClr>
                </a:solidFill>
              </a:defRPr>
            </a:lvl7pPr>
            <a:lvl8pPr marL="3200548" indent="0" algn="ctr">
              <a:buNone/>
              <a:defRPr>
                <a:solidFill>
                  <a:schemeClr val="tx1">
                    <a:tint val="75000"/>
                  </a:schemeClr>
                </a:solidFill>
              </a:defRPr>
            </a:lvl8pPr>
            <a:lvl9pPr marL="3657769"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3206DCF3-FFE5-4B0A-AA88-0A8BF706AEAB}" type="datetimeFigureOut">
              <a:rPr lang="en-NZ" smtClean="0"/>
              <a:pPr/>
              <a:t>16/05/2022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C6E7852-16FD-42BE-8C5B-08D66D81C0B5}" type="slidenum">
              <a:rPr lang="en-NZ" smtClean="0"/>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3206DCF3-FFE5-4B0A-AA88-0A8BF706AEAB}" type="datetimeFigureOut">
              <a:rPr lang="en-NZ" smtClean="0"/>
              <a:pPr/>
              <a:t>16/05/2022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C6E7852-16FD-42BE-8C5B-08D66D81C0B5}"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74703"/>
            <a:ext cx="2057757" cy="5852879"/>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79" y="274703"/>
            <a:ext cx="6020846" cy="5852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3206DCF3-FFE5-4B0A-AA88-0A8BF706AEAB}" type="datetimeFigureOut">
              <a:rPr lang="en-NZ" smtClean="0"/>
              <a:pPr/>
              <a:t>16/05/2022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C6E7852-16FD-42BE-8C5B-08D66D81C0B5}"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3206DCF3-FFE5-4B0A-AA88-0A8BF706AEAB}" type="datetimeFigureOut">
              <a:rPr lang="en-NZ" smtClean="0"/>
              <a:pPr/>
              <a:t>16/05/2022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C6E7852-16FD-42BE-8C5B-08D66D81C0B5}"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40" y="4407921"/>
            <a:ext cx="7773750" cy="1362391"/>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440" y="2907387"/>
            <a:ext cx="7773750" cy="1500534"/>
          </a:xfrm>
        </p:spPr>
        <p:txBody>
          <a:bodyPr anchor="b"/>
          <a:lstStyle>
            <a:lvl1pPr marL="0" indent="0">
              <a:buNone/>
              <a:defRPr sz="2000">
                <a:solidFill>
                  <a:schemeClr val="tx1">
                    <a:tint val="75000"/>
                  </a:schemeClr>
                </a:solidFill>
              </a:defRPr>
            </a:lvl1pPr>
            <a:lvl2pPr marL="457221" indent="0">
              <a:buNone/>
              <a:defRPr sz="1800">
                <a:solidFill>
                  <a:schemeClr val="tx1">
                    <a:tint val="75000"/>
                  </a:schemeClr>
                </a:solidFill>
              </a:defRPr>
            </a:lvl2pPr>
            <a:lvl3pPr marL="914442" indent="0">
              <a:buNone/>
              <a:defRPr sz="1600">
                <a:solidFill>
                  <a:schemeClr val="tx1">
                    <a:tint val="75000"/>
                  </a:schemeClr>
                </a:solidFill>
              </a:defRPr>
            </a:lvl3pPr>
            <a:lvl4pPr marL="1371663" indent="0">
              <a:buNone/>
              <a:defRPr sz="1400">
                <a:solidFill>
                  <a:schemeClr val="tx1">
                    <a:tint val="75000"/>
                  </a:schemeClr>
                </a:solidFill>
              </a:defRPr>
            </a:lvl4pPr>
            <a:lvl5pPr marL="1828885" indent="0">
              <a:buNone/>
              <a:defRPr sz="1400">
                <a:solidFill>
                  <a:schemeClr val="tx1">
                    <a:tint val="75000"/>
                  </a:schemeClr>
                </a:solidFill>
              </a:defRPr>
            </a:lvl5pPr>
            <a:lvl6pPr marL="2286106" indent="0">
              <a:buNone/>
              <a:defRPr sz="1400">
                <a:solidFill>
                  <a:schemeClr val="tx1">
                    <a:tint val="75000"/>
                  </a:schemeClr>
                </a:solidFill>
              </a:defRPr>
            </a:lvl6pPr>
            <a:lvl7pPr marL="2743327" indent="0">
              <a:buNone/>
              <a:defRPr sz="1400">
                <a:solidFill>
                  <a:schemeClr val="tx1">
                    <a:tint val="75000"/>
                  </a:schemeClr>
                </a:solidFill>
              </a:defRPr>
            </a:lvl7pPr>
            <a:lvl8pPr marL="3200548" indent="0">
              <a:buNone/>
              <a:defRPr sz="1400">
                <a:solidFill>
                  <a:schemeClr val="tx1">
                    <a:tint val="75000"/>
                  </a:schemeClr>
                </a:solidFill>
              </a:defRPr>
            </a:lvl8pPr>
            <a:lvl9pPr marL="365776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06DCF3-FFE5-4B0A-AA88-0A8BF706AEAB}" type="datetimeFigureOut">
              <a:rPr lang="en-NZ" smtClean="0"/>
              <a:pPr/>
              <a:t>16/05/2022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C6E7852-16FD-42BE-8C5B-08D66D81C0B5}" type="slidenum">
              <a:rPr lang="en-NZ" smtClean="0"/>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80" y="1600571"/>
            <a:ext cx="4039301"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9007" y="1600571"/>
            <a:ext cx="4039301"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3206DCF3-FFE5-4B0A-AA88-0A8BF706AEAB}" type="datetimeFigureOut">
              <a:rPr lang="en-NZ" smtClean="0"/>
              <a:pPr/>
              <a:t>16/05/2022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C6E7852-16FD-42BE-8C5B-08D66D81C0B5}"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81" y="1535469"/>
            <a:ext cx="4040890" cy="639910"/>
          </a:xfrm>
        </p:spPr>
        <p:txBody>
          <a:bodyPr anchor="b"/>
          <a:lstStyle>
            <a:lvl1pPr marL="0" indent="0">
              <a:buNone/>
              <a:defRPr sz="2400" b="1"/>
            </a:lvl1pPr>
            <a:lvl2pPr marL="457221" indent="0">
              <a:buNone/>
              <a:defRPr sz="2000" b="1"/>
            </a:lvl2pPr>
            <a:lvl3pPr marL="914442" indent="0">
              <a:buNone/>
              <a:defRPr sz="1800" b="1"/>
            </a:lvl3pPr>
            <a:lvl4pPr marL="1371663" indent="0">
              <a:buNone/>
              <a:defRPr sz="1600" b="1"/>
            </a:lvl4pPr>
            <a:lvl5pPr marL="1828885" indent="0">
              <a:buNone/>
              <a:defRPr sz="1600" b="1"/>
            </a:lvl5pPr>
            <a:lvl6pPr marL="2286106" indent="0">
              <a:buNone/>
              <a:defRPr sz="1600" b="1"/>
            </a:lvl6pPr>
            <a:lvl7pPr marL="2743327" indent="0">
              <a:buNone/>
              <a:defRPr sz="1600" b="1"/>
            </a:lvl7pPr>
            <a:lvl8pPr marL="3200548" indent="0">
              <a:buNone/>
              <a:defRPr sz="1600" b="1"/>
            </a:lvl8pPr>
            <a:lvl9pPr marL="365776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81" y="2175379"/>
            <a:ext cx="4040890"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834" y="1535469"/>
            <a:ext cx="4042477" cy="639910"/>
          </a:xfrm>
        </p:spPr>
        <p:txBody>
          <a:bodyPr anchor="b"/>
          <a:lstStyle>
            <a:lvl1pPr marL="0" indent="0">
              <a:buNone/>
              <a:defRPr sz="2400" b="1"/>
            </a:lvl1pPr>
            <a:lvl2pPr marL="457221" indent="0">
              <a:buNone/>
              <a:defRPr sz="2000" b="1"/>
            </a:lvl2pPr>
            <a:lvl3pPr marL="914442" indent="0">
              <a:buNone/>
              <a:defRPr sz="1800" b="1"/>
            </a:lvl3pPr>
            <a:lvl4pPr marL="1371663" indent="0">
              <a:buNone/>
              <a:defRPr sz="1600" b="1"/>
            </a:lvl4pPr>
            <a:lvl5pPr marL="1828885" indent="0">
              <a:buNone/>
              <a:defRPr sz="1600" b="1"/>
            </a:lvl5pPr>
            <a:lvl6pPr marL="2286106" indent="0">
              <a:buNone/>
              <a:defRPr sz="1600" b="1"/>
            </a:lvl6pPr>
            <a:lvl7pPr marL="2743327" indent="0">
              <a:buNone/>
              <a:defRPr sz="1600" b="1"/>
            </a:lvl7pPr>
            <a:lvl8pPr marL="3200548" indent="0">
              <a:buNone/>
              <a:defRPr sz="1600" b="1"/>
            </a:lvl8pPr>
            <a:lvl9pPr marL="36577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834" y="2175379"/>
            <a:ext cx="4042477"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3206DCF3-FFE5-4B0A-AA88-0A8BF706AEAB}" type="datetimeFigureOut">
              <a:rPr lang="en-NZ" smtClean="0"/>
              <a:pPr/>
              <a:t>16/05/2022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1C6E7852-16FD-42BE-8C5B-08D66D81C0B5}"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3206DCF3-FFE5-4B0A-AA88-0A8BF706AEAB}" type="datetimeFigureOut">
              <a:rPr lang="en-NZ" smtClean="0"/>
              <a:pPr/>
              <a:t>16/05/2022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1C6E7852-16FD-42BE-8C5B-08D66D81C0B5}"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6DCF3-FFE5-4B0A-AA88-0A8BF706AEAB}" type="datetimeFigureOut">
              <a:rPr lang="en-NZ" smtClean="0"/>
              <a:pPr/>
              <a:t>16/05/2022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1C6E7852-16FD-42BE-8C5B-08D66D81C0B5}"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80" y="273114"/>
            <a:ext cx="3008835" cy="1162319"/>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673" y="273113"/>
            <a:ext cx="5112637" cy="58544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80" y="1435434"/>
            <a:ext cx="3008835" cy="4692149"/>
          </a:xfrm>
        </p:spPr>
        <p:txBody>
          <a:bodyPr/>
          <a:lstStyle>
            <a:lvl1pPr marL="0" indent="0">
              <a:buNone/>
              <a:defRPr sz="1400"/>
            </a:lvl1pPr>
            <a:lvl2pPr marL="457221" indent="0">
              <a:buNone/>
              <a:defRPr sz="1200"/>
            </a:lvl2pPr>
            <a:lvl3pPr marL="914442" indent="0">
              <a:buNone/>
              <a:defRPr sz="1000"/>
            </a:lvl3pPr>
            <a:lvl4pPr marL="1371663" indent="0">
              <a:buNone/>
              <a:defRPr sz="900"/>
            </a:lvl4pPr>
            <a:lvl5pPr marL="1828885" indent="0">
              <a:buNone/>
              <a:defRPr sz="900"/>
            </a:lvl5pPr>
            <a:lvl6pPr marL="2286106" indent="0">
              <a:buNone/>
              <a:defRPr sz="900"/>
            </a:lvl6pPr>
            <a:lvl7pPr marL="2743327" indent="0">
              <a:buNone/>
              <a:defRPr sz="900"/>
            </a:lvl7pPr>
            <a:lvl8pPr marL="3200548" indent="0">
              <a:buNone/>
              <a:defRPr sz="900"/>
            </a:lvl8pPr>
            <a:lvl9pPr marL="365776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06DCF3-FFE5-4B0A-AA88-0A8BF706AEAB}" type="datetimeFigureOut">
              <a:rPr lang="en-NZ" smtClean="0"/>
              <a:pPr/>
              <a:t>16/05/2022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C6E7852-16FD-42BE-8C5B-08D66D81C0B5}"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1" y="4801711"/>
            <a:ext cx="5487353" cy="566870"/>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601" y="612917"/>
            <a:ext cx="5487353" cy="4115753"/>
          </a:xfrm>
        </p:spPr>
        <p:txBody>
          <a:bodyPr/>
          <a:lstStyle>
            <a:lvl1pPr marL="0" indent="0">
              <a:buNone/>
              <a:defRPr sz="3200"/>
            </a:lvl1pPr>
            <a:lvl2pPr marL="457221" indent="0">
              <a:buNone/>
              <a:defRPr sz="2800"/>
            </a:lvl2pPr>
            <a:lvl3pPr marL="914442" indent="0">
              <a:buNone/>
              <a:defRPr sz="2400"/>
            </a:lvl3pPr>
            <a:lvl4pPr marL="1371663" indent="0">
              <a:buNone/>
              <a:defRPr sz="2000"/>
            </a:lvl4pPr>
            <a:lvl5pPr marL="1828885" indent="0">
              <a:buNone/>
              <a:defRPr sz="2000"/>
            </a:lvl5pPr>
            <a:lvl6pPr marL="2286106" indent="0">
              <a:buNone/>
              <a:defRPr sz="2000"/>
            </a:lvl6pPr>
            <a:lvl7pPr marL="2743327" indent="0">
              <a:buNone/>
              <a:defRPr sz="2000"/>
            </a:lvl7pPr>
            <a:lvl8pPr marL="3200548" indent="0">
              <a:buNone/>
              <a:defRPr sz="2000"/>
            </a:lvl8pPr>
            <a:lvl9pPr marL="3657769" indent="0">
              <a:buNone/>
              <a:defRPr sz="2000"/>
            </a:lvl9pPr>
          </a:lstStyle>
          <a:p>
            <a:endParaRPr lang="en-NZ"/>
          </a:p>
        </p:txBody>
      </p:sp>
      <p:sp>
        <p:nvSpPr>
          <p:cNvPr id="4" name="Text Placeholder 3"/>
          <p:cNvSpPr>
            <a:spLocks noGrp="1"/>
          </p:cNvSpPr>
          <p:nvPr>
            <p:ph type="body" sz="half" idx="2"/>
          </p:nvPr>
        </p:nvSpPr>
        <p:spPr>
          <a:xfrm>
            <a:off x="1792601" y="5368582"/>
            <a:ext cx="5487353" cy="805047"/>
          </a:xfrm>
        </p:spPr>
        <p:txBody>
          <a:bodyPr/>
          <a:lstStyle>
            <a:lvl1pPr marL="0" indent="0">
              <a:buNone/>
              <a:defRPr sz="1400"/>
            </a:lvl1pPr>
            <a:lvl2pPr marL="457221" indent="0">
              <a:buNone/>
              <a:defRPr sz="1200"/>
            </a:lvl2pPr>
            <a:lvl3pPr marL="914442" indent="0">
              <a:buNone/>
              <a:defRPr sz="1000"/>
            </a:lvl3pPr>
            <a:lvl4pPr marL="1371663" indent="0">
              <a:buNone/>
              <a:defRPr sz="900"/>
            </a:lvl4pPr>
            <a:lvl5pPr marL="1828885" indent="0">
              <a:buNone/>
              <a:defRPr sz="900"/>
            </a:lvl5pPr>
            <a:lvl6pPr marL="2286106" indent="0">
              <a:buNone/>
              <a:defRPr sz="900"/>
            </a:lvl6pPr>
            <a:lvl7pPr marL="2743327" indent="0">
              <a:buNone/>
              <a:defRPr sz="900"/>
            </a:lvl7pPr>
            <a:lvl8pPr marL="3200548" indent="0">
              <a:buNone/>
              <a:defRPr sz="900"/>
            </a:lvl8pPr>
            <a:lvl9pPr marL="365776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06DCF3-FFE5-4B0A-AA88-0A8BF706AEAB}" type="datetimeFigureOut">
              <a:rPr lang="en-NZ" smtClean="0"/>
              <a:pPr/>
              <a:t>16/05/2022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C6E7852-16FD-42BE-8C5B-08D66D81C0B5}"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80" y="274703"/>
            <a:ext cx="8231029" cy="1143264"/>
          </a:xfrm>
          <a:prstGeom prst="rect">
            <a:avLst/>
          </a:prstGeom>
        </p:spPr>
        <p:txBody>
          <a:bodyPr vert="horz" lIns="91444" tIns="45722" rIns="91444" bIns="45722"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80" y="1600571"/>
            <a:ext cx="8231029" cy="4527011"/>
          </a:xfrm>
          <a:prstGeom prst="rect">
            <a:avLst/>
          </a:prstGeom>
        </p:spPr>
        <p:txBody>
          <a:bodyPr vert="horz" lIns="91444" tIns="45722" rIns="91444" bIns="457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80" y="6357823"/>
            <a:ext cx="2133970" cy="365209"/>
          </a:xfrm>
          <a:prstGeom prst="rect">
            <a:avLst/>
          </a:prstGeom>
        </p:spPr>
        <p:txBody>
          <a:bodyPr vert="horz" lIns="91444" tIns="45722" rIns="91444" bIns="45722" rtlCol="0" anchor="ctr"/>
          <a:lstStyle>
            <a:lvl1pPr algn="l">
              <a:defRPr sz="1200">
                <a:solidFill>
                  <a:schemeClr val="tx1">
                    <a:tint val="75000"/>
                  </a:schemeClr>
                </a:solidFill>
              </a:defRPr>
            </a:lvl1pPr>
          </a:lstStyle>
          <a:p>
            <a:fld id="{3206DCF3-FFE5-4B0A-AA88-0A8BF706AEAB}" type="datetimeFigureOut">
              <a:rPr lang="en-NZ" smtClean="0"/>
              <a:pPr/>
              <a:t>16/05/2022</a:t>
            </a:fld>
            <a:endParaRPr lang="en-NZ"/>
          </a:p>
        </p:txBody>
      </p:sp>
      <p:sp>
        <p:nvSpPr>
          <p:cNvPr id="5" name="Footer Placeholder 4"/>
          <p:cNvSpPr>
            <a:spLocks noGrp="1"/>
          </p:cNvSpPr>
          <p:nvPr>
            <p:ph type="ftr" sz="quarter" idx="3"/>
          </p:nvPr>
        </p:nvSpPr>
        <p:spPr>
          <a:xfrm>
            <a:off x="3124743" y="6357823"/>
            <a:ext cx="2896103" cy="365209"/>
          </a:xfrm>
          <a:prstGeom prst="rect">
            <a:avLst/>
          </a:prstGeom>
        </p:spPr>
        <p:txBody>
          <a:bodyPr vert="horz" lIns="91444" tIns="45722" rIns="91444" bIns="45722"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4338" y="6357823"/>
            <a:ext cx="2133970" cy="365209"/>
          </a:xfrm>
          <a:prstGeom prst="rect">
            <a:avLst/>
          </a:prstGeom>
        </p:spPr>
        <p:txBody>
          <a:bodyPr vert="horz" lIns="91444" tIns="45722" rIns="91444" bIns="45722" rtlCol="0" anchor="ctr"/>
          <a:lstStyle>
            <a:lvl1pPr algn="r">
              <a:defRPr sz="1200">
                <a:solidFill>
                  <a:schemeClr val="tx1">
                    <a:tint val="75000"/>
                  </a:schemeClr>
                </a:solidFill>
              </a:defRPr>
            </a:lvl1pPr>
          </a:lstStyle>
          <a:p>
            <a:fld id="{1C6E7852-16FD-42BE-8C5B-08D66D81C0B5}"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42" rtl="0" eaLnBrk="1" latinLnBrk="0" hangingPunct="1">
        <a:spcBef>
          <a:spcPct val="0"/>
        </a:spcBef>
        <a:buNone/>
        <a:defRPr sz="4400" kern="1200">
          <a:solidFill>
            <a:schemeClr val="tx1"/>
          </a:solidFill>
          <a:latin typeface="+mj-lt"/>
          <a:ea typeface="+mj-ea"/>
          <a:cs typeface="+mj-cs"/>
        </a:defRPr>
      </a:lvl1pPr>
    </p:titleStyle>
    <p:bodyStyle>
      <a:lvl1pPr marL="342916" indent="-342916" algn="l" defTabSz="91444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5" indent="-285763" algn="l" defTabSz="91444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53" indent="-228611" algn="l" defTabSz="91444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74" indent="-228611" algn="l" defTabSz="91444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96" indent="-228611" algn="l" defTabSz="91444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17" indent="-228611" algn="l" defTabSz="9144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38" indent="-228611" algn="l" defTabSz="9144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59" indent="-228611" algn="l" defTabSz="9144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80" indent="-228611" algn="l" defTabSz="9144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2" rtl="0" eaLnBrk="1" latinLnBrk="0" hangingPunct="1">
        <a:defRPr sz="1800" kern="1200">
          <a:solidFill>
            <a:schemeClr val="tx1"/>
          </a:solidFill>
          <a:latin typeface="+mn-lt"/>
          <a:ea typeface="+mn-ea"/>
          <a:cs typeface="+mn-cs"/>
        </a:defRPr>
      </a:lvl1pPr>
      <a:lvl2pPr marL="457221" algn="l" defTabSz="914442" rtl="0" eaLnBrk="1" latinLnBrk="0" hangingPunct="1">
        <a:defRPr sz="1800" kern="1200">
          <a:solidFill>
            <a:schemeClr val="tx1"/>
          </a:solidFill>
          <a:latin typeface="+mn-lt"/>
          <a:ea typeface="+mn-ea"/>
          <a:cs typeface="+mn-cs"/>
        </a:defRPr>
      </a:lvl2pPr>
      <a:lvl3pPr marL="914442" algn="l" defTabSz="914442" rtl="0" eaLnBrk="1" latinLnBrk="0" hangingPunct="1">
        <a:defRPr sz="1800" kern="1200">
          <a:solidFill>
            <a:schemeClr val="tx1"/>
          </a:solidFill>
          <a:latin typeface="+mn-lt"/>
          <a:ea typeface="+mn-ea"/>
          <a:cs typeface="+mn-cs"/>
        </a:defRPr>
      </a:lvl3pPr>
      <a:lvl4pPr marL="1371663" algn="l" defTabSz="914442" rtl="0" eaLnBrk="1" latinLnBrk="0" hangingPunct="1">
        <a:defRPr sz="1800" kern="1200">
          <a:solidFill>
            <a:schemeClr val="tx1"/>
          </a:solidFill>
          <a:latin typeface="+mn-lt"/>
          <a:ea typeface="+mn-ea"/>
          <a:cs typeface="+mn-cs"/>
        </a:defRPr>
      </a:lvl4pPr>
      <a:lvl5pPr marL="1828885" algn="l" defTabSz="914442" rtl="0" eaLnBrk="1" latinLnBrk="0" hangingPunct="1">
        <a:defRPr sz="1800" kern="1200">
          <a:solidFill>
            <a:schemeClr val="tx1"/>
          </a:solidFill>
          <a:latin typeface="+mn-lt"/>
          <a:ea typeface="+mn-ea"/>
          <a:cs typeface="+mn-cs"/>
        </a:defRPr>
      </a:lvl5pPr>
      <a:lvl6pPr marL="2286106" algn="l" defTabSz="914442" rtl="0" eaLnBrk="1" latinLnBrk="0" hangingPunct="1">
        <a:defRPr sz="1800" kern="1200">
          <a:solidFill>
            <a:schemeClr val="tx1"/>
          </a:solidFill>
          <a:latin typeface="+mn-lt"/>
          <a:ea typeface="+mn-ea"/>
          <a:cs typeface="+mn-cs"/>
        </a:defRPr>
      </a:lvl6pPr>
      <a:lvl7pPr marL="2743327" algn="l" defTabSz="914442" rtl="0" eaLnBrk="1" latinLnBrk="0" hangingPunct="1">
        <a:defRPr sz="1800" kern="1200">
          <a:solidFill>
            <a:schemeClr val="tx1"/>
          </a:solidFill>
          <a:latin typeface="+mn-lt"/>
          <a:ea typeface="+mn-ea"/>
          <a:cs typeface="+mn-cs"/>
        </a:defRPr>
      </a:lvl7pPr>
      <a:lvl8pPr marL="3200548" algn="l" defTabSz="914442" rtl="0" eaLnBrk="1" latinLnBrk="0" hangingPunct="1">
        <a:defRPr sz="1800" kern="1200">
          <a:solidFill>
            <a:schemeClr val="tx1"/>
          </a:solidFill>
          <a:latin typeface="+mn-lt"/>
          <a:ea typeface="+mn-ea"/>
          <a:cs typeface="+mn-cs"/>
        </a:defRPr>
      </a:lvl8pPr>
      <a:lvl9pPr marL="3657769" algn="l" defTabSz="9144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D0_25C24AB.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customXml" Target="../ink/ink18.xml"/><Relationship Id="rId4" Type="http://schemas.openxmlformats.org/officeDocument/2006/relationships/image" Target="../media/image58.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ustomXml" Target="../ink/ink19.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customXml" Target="../ink/ink2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customXml" Target="../ink/ink2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microsoft.com/office/2018/10/relationships/comments" Target="../comments/modernComment_198_31B966D.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ustomXml" Target="../ink/ink2.xml"/><Relationship Id="rId4" Type="http://schemas.openxmlformats.org/officeDocument/2006/relationships/image" Target="../media/image6.png"/></Relationships>
</file>

<file path=ppt/slides/_rels/slide1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ustomXml" Target="../ink/ink2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2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ustomXml" Target="../ink/ink25.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customXml" Target="../ink/ink26.xml"/></Relationships>
</file>

<file path=ppt/slides/_rels/slide1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customXml" Target="../ink/ink2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8.png"/><Relationship Id="rId2" Type="http://schemas.openxmlformats.org/officeDocument/2006/relationships/customXml" Target="../ink/ink28.xml"/><Relationship Id="rId1" Type="http://schemas.openxmlformats.org/officeDocument/2006/relationships/slideLayout" Target="../slideLayouts/slideLayout2.xml"/><Relationship Id="rId6" Type="http://schemas.openxmlformats.org/officeDocument/2006/relationships/customXml" Target="../ink/ink30.xml"/><Relationship Id="rId5" Type="http://schemas.openxmlformats.org/officeDocument/2006/relationships/image" Target="../media/image67.png"/><Relationship Id="rId4" Type="http://schemas.openxmlformats.org/officeDocument/2006/relationships/customXml" Target="../ink/ink29.xml"/></Relationships>
</file>

<file path=ppt/slides/_rels/slide15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customXml" Target="../ink/ink3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5.xm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customXml" Target="../ink/ink7.xml"/></Relationships>
</file>

<file path=ppt/slides/_rels/slide18.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customXml" Target="../ink/ink9.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hyperlink" Target="https://orienteering.sport/iof/mapping/" TargetMode="External"/><Relationship Id="rId2" Type="http://schemas.microsoft.com/office/2018/10/relationships/comments" Target="../comments/modernComment_1B6_849001D6.xml"/><Relationship Id="rId1" Type="http://schemas.openxmlformats.org/officeDocument/2006/relationships/slideLayout" Target="../slideLayouts/slideLayout2.xml"/><Relationship Id="rId4" Type="http://schemas.openxmlformats.org/officeDocument/2006/relationships/hyperlink" Target="https://www.orienteering.org.nz/news/mapping-changes-for-nz-orienteers-june-201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18/10/relationships/comments" Target="../comments/modernComment_117_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2" Type="http://schemas.microsoft.com/office/2018/10/relationships/comments" Target="../comments/modernComment_118_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6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03_0.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microsoft.com/office/2018/10/relationships/comments" Target="../comments/modernComment_104_0.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CF_419ECF5D.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41.gif"/><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customXml" Target="../ink/ink12.xml"/><Relationship Id="rId4" Type="http://schemas.openxmlformats.org/officeDocument/2006/relationships/image" Target="../media/image52.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customXml" Target="../ink/ink13.xml"/><Relationship Id="rId7" Type="http://schemas.openxmlformats.org/officeDocument/2006/relationships/customXml" Target="../ink/ink1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customXml" Target="../ink/ink14.xml"/><Relationship Id="rId10" Type="http://schemas.openxmlformats.org/officeDocument/2006/relationships/image" Target="../media/image57.png"/><Relationship Id="rId4" Type="http://schemas.openxmlformats.org/officeDocument/2006/relationships/image" Target="../media/image54.png"/><Relationship Id="rId9" Type="http://schemas.openxmlformats.org/officeDocument/2006/relationships/customXml" Target="../ink/ink1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689" y="2493690"/>
            <a:ext cx="7705529" cy="2376264"/>
          </a:xfrm>
          <a:noFill/>
          <a:ln w="25400">
            <a:solidFill>
              <a:srgbClr val="FFC000"/>
            </a:solidFill>
          </a:ln>
        </p:spPr>
        <p:txBody>
          <a:bodyPr>
            <a:normAutofit/>
          </a:bodyPr>
          <a:lstStyle/>
          <a:p>
            <a:r>
              <a:rPr lang="en-NZ" dirty="0"/>
              <a:t>LITE ONZ CONTROLLER ACCREDITATION COURSE</a:t>
            </a:r>
            <a:br>
              <a:rPr lang="en-NZ" dirty="0"/>
            </a:br>
            <a:r>
              <a:rPr lang="en-NZ" sz="2200" i="1" dirty="0">
                <a:solidFill>
                  <a:srgbClr val="FF0000"/>
                </a:solidFill>
              </a:rPr>
              <a:t>To be used for Club/OY events</a:t>
            </a:r>
            <a:endParaRPr lang="en-NZ" sz="2200" b="1" i="1" dirty="0">
              <a:solidFill>
                <a:srgbClr val="FF0000"/>
              </a:solidFill>
            </a:endParaRPr>
          </a:p>
        </p:txBody>
      </p:sp>
      <p:sp>
        <p:nvSpPr>
          <p:cNvPr id="3" name="Subtitle 2"/>
          <p:cNvSpPr>
            <a:spLocks noGrp="1"/>
          </p:cNvSpPr>
          <p:nvPr>
            <p:ph type="subTitle" idx="1"/>
          </p:nvPr>
        </p:nvSpPr>
        <p:spPr>
          <a:xfrm>
            <a:off x="1403892" y="5013968"/>
            <a:ext cx="6401912" cy="864097"/>
          </a:xfrm>
        </p:spPr>
        <p:txBody>
          <a:bodyPr>
            <a:normAutofit/>
          </a:bodyPr>
          <a:lstStyle/>
          <a:p>
            <a:r>
              <a:rPr lang="en-NZ" dirty="0">
                <a:solidFill>
                  <a:srgbClr val="FF0000"/>
                </a:solidFill>
              </a:rPr>
              <a:t>4/5/22</a:t>
            </a:r>
          </a:p>
        </p:txBody>
      </p:sp>
      <p:pic>
        <p:nvPicPr>
          <p:cNvPr id="5" name="Picture 4" descr="ONZ-med-logo.jpg"/>
          <p:cNvPicPr>
            <a:picLocks noChangeAspect="1"/>
          </p:cNvPicPr>
          <p:nvPr/>
        </p:nvPicPr>
        <p:blipFill>
          <a:blip r:embed="rId2" cstate="print"/>
          <a:stretch>
            <a:fillRect/>
          </a:stretch>
        </p:blipFill>
        <p:spPr>
          <a:xfrm>
            <a:off x="1763994" y="1052981"/>
            <a:ext cx="5350169" cy="11432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FUNCTION OF THE CONTROLLER</a:t>
            </a:r>
          </a:p>
        </p:txBody>
      </p:sp>
      <p:sp>
        <p:nvSpPr>
          <p:cNvPr id="3" name="Content Placeholder 2"/>
          <p:cNvSpPr>
            <a:spLocks noGrp="1"/>
          </p:cNvSpPr>
          <p:nvPr>
            <p:ph idx="1"/>
          </p:nvPr>
        </p:nvSpPr>
        <p:spPr/>
        <p:txBody>
          <a:bodyPr>
            <a:normAutofit/>
          </a:bodyPr>
          <a:lstStyle/>
          <a:p>
            <a:pPr>
              <a:buNone/>
            </a:pPr>
            <a:r>
              <a:rPr lang="en-NZ" dirty="0"/>
              <a:t>The controller shall ensure that:</a:t>
            </a:r>
          </a:p>
          <a:p>
            <a:pPr>
              <a:buNone/>
            </a:pPr>
            <a:endParaRPr lang="en-NZ" dirty="0"/>
          </a:p>
          <a:p>
            <a:r>
              <a:rPr lang="en-NZ" dirty="0"/>
              <a:t>The rules are followed</a:t>
            </a:r>
          </a:p>
          <a:p>
            <a:r>
              <a:rPr lang="en-NZ" dirty="0"/>
              <a:t>Mistakes are avoided</a:t>
            </a:r>
          </a:p>
          <a:p>
            <a:r>
              <a:rPr lang="en-NZ" dirty="0"/>
              <a:t>Fairness is paramount</a:t>
            </a:r>
          </a:p>
          <a:p>
            <a:r>
              <a:rPr lang="en-NZ" dirty="0"/>
              <a:t>Health and safety is a primary consideration.</a:t>
            </a:r>
          </a:p>
        </p:txBody>
      </p:sp>
    </p:spTree>
    <p:extLst>
      <p:ext uri="{BB962C8B-B14F-4D97-AF65-F5344CB8AC3E}">
        <p14:creationId xmlns:p14="http://schemas.microsoft.com/office/powerpoint/2010/main" val="39593131"/>
      </p:ext>
    </p:extLst>
  </p:cSld>
  <p:clrMapOvr>
    <a:masterClrMapping/>
  </p:clrMapOvr>
  <p:extLst>
    <p:ext uri="{6950BFC3-D8DA-4A85-94F7-54DA5524770B}">
      <p188:commentRel xmlns:p188="http://schemas.microsoft.com/office/powerpoint/2018/8/main" r:id="rId2"/>
    </p:ext>
  </p:extLs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normAutofit/>
          </a:bodyPr>
          <a:lstStyle/>
          <a:p>
            <a:r>
              <a:rPr lang="en-NZ" dirty="0"/>
              <a:t>SI PUNCHING SYSTEM </a:t>
            </a:r>
          </a:p>
        </p:txBody>
      </p:sp>
      <p:sp>
        <p:nvSpPr>
          <p:cNvPr id="3" name="Content Placeholder 2"/>
          <p:cNvSpPr>
            <a:spLocks noGrp="1"/>
          </p:cNvSpPr>
          <p:nvPr>
            <p:ph idx="1"/>
          </p:nvPr>
        </p:nvSpPr>
        <p:spPr>
          <a:xfrm>
            <a:off x="457281" y="1600571"/>
            <a:ext cx="8231028" cy="5259017"/>
          </a:xfrm>
        </p:spPr>
        <p:txBody>
          <a:bodyPr>
            <a:normAutofit/>
          </a:bodyPr>
          <a:lstStyle/>
          <a:p>
            <a:pPr marL="0" indent="0">
              <a:buNone/>
            </a:pPr>
            <a:r>
              <a:rPr lang="en-NZ" dirty="0"/>
              <a:t>Before competition you must </a:t>
            </a:r>
            <a:r>
              <a:rPr lang="en-NZ" b="1" dirty="0"/>
              <a:t>time synchronise </a:t>
            </a:r>
            <a:r>
              <a:rPr lang="en-NZ" dirty="0"/>
              <a:t>the units – this is </a:t>
            </a:r>
            <a:r>
              <a:rPr lang="en-NZ" b="1" dirty="0"/>
              <a:t>vital</a:t>
            </a:r>
            <a:r>
              <a:rPr lang="en-NZ" dirty="0"/>
              <a:t>, especially for the start and finish units. </a:t>
            </a:r>
          </a:p>
          <a:p>
            <a:pPr marL="0" indent="0">
              <a:buNone/>
            </a:pPr>
            <a:r>
              <a:rPr lang="en-NZ" dirty="0"/>
              <a:t>Use a SI master unit to do this (ask the SI guru in your club)</a:t>
            </a:r>
          </a:p>
        </p:txBody>
      </p:sp>
    </p:spTree>
    <p:extLst>
      <p:ext uri="{BB962C8B-B14F-4D97-AF65-F5344CB8AC3E}">
        <p14:creationId xmlns:p14="http://schemas.microsoft.com/office/powerpoint/2010/main" val="28549202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normAutofit/>
          </a:bodyPr>
          <a:lstStyle/>
          <a:p>
            <a:r>
              <a:rPr lang="en-NZ" dirty="0"/>
              <a:t>SI PUNCHING SYSTEM </a:t>
            </a:r>
          </a:p>
        </p:txBody>
      </p:sp>
      <p:sp>
        <p:nvSpPr>
          <p:cNvPr id="3" name="Content Placeholder 2"/>
          <p:cNvSpPr>
            <a:spLocks noGrp="1"/>
          </p:cNvSpPr>
          <p:nvPr>
            <p:ph idx="1"/>
          </p:nvPr>
        </p:nvSpPr>
        <p:spPr>
          <a:xfrm>
            <a:off x="318793" y="1594828"/>
            <a:ext cx="8508001" cy="5264760"/>
          </a:xfrm>
        </p:spPr>
        <p:txBody>
          <a:bodyPr>
            <a:normAutofit fontScale="92500" lnSpcReduction="20000"/>
          </a:bodyPr>
          <a:lstStyle/>
          <a:p>
            <a:pPr marL="0" indent="0">
              <a:buNone/>
            </a:pPr>
            <a:r>
              <a:rPr lang="en-NZ" dirty="0"/>
              <a:t>What actually happens during the punching process: </a:t>
            </a:r>
          </a:p>
          <a:p>
            <a:pPr marL="514350" indent="-514350">
              <a:buAutoNum type="arabicPeriod"/>
            </a:pPr>
            <a:r>
              <a:rPr lang="en-NZ" dirty="0"/>
              <a:t>Competitor inserts card into the hole in the unit or waves their SI-Air card over the unit </a:t>
            </a:r>
          </a:p>
          <a:p>
            <a:pPr marL="514350" indent="-514350">
              <a:buAutoNum type="arabicPeriod"/>
            </a:pPr>
            <a:r>
              <a:rPr lang="en-NZ" dirty="0"/>
              <a:t>The unit reads the competitor’s card (this is very quick) </a:t>
            </a:r>
          </a:p>
          <a:p>
            <a:pPr marL="514350" indent="-514350">
              <a:buAutoNum type="arabicPeriod"/>
            </a:pPr>
            <a:r>
              <a:rPr lang="en-NZ" dirty="0"/>
              <a:t>The unit writes the control code and time into the competitor’s card (this is the ‘longest’ process) </a:t>
            </a:r>
          </a:p>
          <a:p>
            <a:pPr marL="514350" indent="-514350">
              <a:buAutoNum type="arabicPeriod" startAt="4"/>
            </a:pPr>
            <a:r>
              <a:rPr lang="en-NZ" dirty="0"/>
              <a:t>The unit reads the competitor’s card to verify that it has been written correctly </a:t>
            </a:r>
          </a:p>
          <a:p>
            <a:pPr marL="514350" indent="-514350">
              <a:buAutoNum type="arabicPeriod" startAt="4"/>
            </a:pPr>
            <a:r>
              <a:rPr lang="en-NZ" dirty="0"/>
              <a:t>The unit bleeps and flashes and writes the card number and time into its back-up memory. </a:t>
            </a:r>
          </a:p>
          <a:p>
            <a:pPr marL="514350" indent="-514350">
              <a:buAutoNum type="arabicPeriod" startAt="4"/>
            </a:pPr>
            <a:r>
              <a:rPr lang="en-NZ" dirty="0"/>
              <a:t>Competitor withdraws card </a:t>
            </a:r>
          </a:p>
        </p:txBody>
      </p:sp>
    </p:spTree>
    <p:extLst>
      <p:ext uri="{BB962C8B-B14F-4D97-AF65-F5344CB8AC3E}">
        <p14:creationId xmlns:p14="http://schemas.microsoft.com/office/powerpoint/2010/main" val="24100753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normAutofit/>
          </a:bodyPr>
          <a:lstStyle/>
          <a:p>
            <a:r>
              <a:rPr lang="en-NZ" dirty="0"/>
              <a:t>SI PUNCHING SYSTEM </a:t>
            </a:r>
          </a:p>
        </p:txBody>
      </p:sp>
      <p:sp>
        <p:nvSpPr>
          <p:cNvPr id="3" name="Content Placeholder 2"/>
          <p:cNvSpPr>
            <a:spLocks noGrp="1"/>
          </p:cNvSpPr>
          <p:nvPr>
            <p:ph idx="1"/>
          </p:nvPr>
        </p:nvSpPr>
        <p:spPr/>
        <p:txBody>
          <a:bodyPr>
            <a:normAutofit/>
          </a:bodyPr>
          <a:lstStyle/>
          <a:p>
            <a:r>
              <a:rPr lang="en-NZ" dirty="0"/>
              <a:t>It is the </a:t>
            </a:r>
            <a:r>
              <a:rPr lang="en-NZ" b="1" dirty="0"/>
              <a:t>competitor’s responsibility</a:t>
            </a:r>
            <a:r>
              <a:rPr lang="en-NZ" dirty="0"/>
              <a:t> to ensure the punch has registered by not removing the e-card until the feedback signal has been received. </a:t>
            </a:r>
          </a:p>
          <a:p>
            <a:r>
              <a:rPr lang="en-NZ" dirty="0"/>
              <a:t>If no feedback is received, the back-up punch must be used.</a:t>
            </a:r>
          </a:p>
          <a:p>
            <a:r>
              <a:rPr lang="en-NZ" dirty="0"/>
              <a:t>(A back-up needle punch must be provided at each control). </a:t>
            </a:r>
          </a:p>
          <a:p>
            <a:endParaRPr lang="en-NZ"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PUNCHING SYSTEMS</a:t>
            </a:r>
          </a:p>
        </p:txBody>
      </p:sp>
      <p:sp>
        <p:nvSpPr>
          <p:cNvPr id="3" name="Content Placeholder 2"/>
          <p:cNvSpPr>
            <a:spLocks noGrp="1"/>
          </p:cNvSpPr>
          <p:nvPr>
            <p:ph idx="1"/>
          </p:nvPr>
        </p:nvSpPr>
        <p:spPr>
          <a:xfrm>
            <a:off x="457280" y="1600571"/>
            <a:ext cx="8231029" cy="4781551"/>
          </a:xfrm>
        </p:spPr>
        <p:txBody>
          <a:bodyPr>
            <a:normAutofit fontScale="92500" lnSpcReduction="20000"/>
          </a:bodyPr>
          <a:lstStyle/>
          <a:p>
            <a:r>
              <a:rPr lang="en-NZ" dirty="0"/>
              <a:t>If a punch is missing or unidentifiable, the competitor shall not be placed unless it can be proven that this is due to no fault of the competitor. </a:t>
            </a:r>
          </a:p>
          <a:p>
            <a:r>
              <a:rPr lang="en-NZ" dirty="0"/>
              <a:t>For Sport-ident, this means:</a:t>
            </a:r>
          </a:p>
          <a:p>
            <a:pPr>
              <a:buNone/>
            </a:pPr>
            <a:r>
              <a:rPr lang="en-NZ" dirty="0"/>
              <a:t>	1. If the control appears not to be working the back-up punch must be used, and if no punch is recorded the competitor is DSQ</a:t>
            </a:r>
          </a:p>
          <a:p>
            <a:pPr>
              <a:buNone/>
            </a:pPr>
            <a:r>
              <a:rPr lang="en-NZ" dirty="0"/>
              <a:t>	2. If you punch too fast and the e-card does not register the punch, you will be DSQ (even if the control unit registered your presence)</a:t>
            </a:r>
          </a:p>
          <a:p>
            <a:endParaRPr lang="en-NZ"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PUNCHING SYSTEMS</a:t>
            </a:r>
          </a:p>
        </p:txBody>
      </p:sp>
      <p:sp>
        <p:nvSpPr>
          <p:cNvPr id="3" name="Content Placeholder 2"/>
          <p:cNvSpPr>
            <a:spLocks noGrp="1"/>
          </p:cNvSpPr>
          <p:nvPr>
            <p:ph idx="1"/>
          </p:nvPr>
        </p:nvSpPr>
        <p:spPr/>
        <p:txBody>
          <a:bodyPr>
            <a:normAutofit fontScale="92500" lnSpcReduction="10000"/>
          </a:bodyPr>
          <a:lstStyle/>
          <a:p>
            <a:r>
              <a:rPr lang="en-NZ" dirty="0"/>
              <a:t>If there is a problem with a control (misplaced or stolen) to such an extent that no acceptable result can be produced for the competition, then the course must be declared void. It is tempting to try to ‘correct’ the problem by removing the splits either side of the relevant control, but this means that competitors are not being measured over the planned course and introduces distortions such as unfairly benefiting runners who lost time on the subsequent control.</a:t>
            </a:r>
          </a:p>
        </p:txBody>
      </p:sp>
    </p:spTree>
    <p:extLst>
      <p:ext uri="{BB962C8B-B14F-4D97-AF65-F5344CB8AC3E}">
        <p14:creationId xmlns:p14="http://schemas.microsoft.com/office/powerpoint/2010/main" val="6059084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PUNCHING SYSTEMS</a:t>
            </a:r>
          </a:p>
        </p:txBody>
      </p:sp>
      <p:sp>
        <p:nvSpPr>
          <p:cNvPr id="3" name="Content Placeholder 2"/>
          <p:cNvSpPr>
            <a:spLocks noGrp="1"/>
          </p:cNvSpPr>
          <p:nvPr>
            <p:ph idx="1"/>
          </p:nvPr>
        </p:nvSpPr>
        <p:spPr/>
        <p:txBody>
          <a:bodyPr>
            <a:normAutofit/>
          </a:bodyPr>
          <a:lstStyle/>
          <a:p>
            <a:r>
              <a:rPr lang="en-NZ" dirty="0"/>
              <a:t>ONZ rule 24.10 says The results must be based on competitors’ times for the whole course. It is </a:t>
            </a:r>
            <a:r>
              <a:rPr lang="en-NZ" b="1" dirty="0"/>
              <a:t>forbidden to eliminate </a:t>
            </a:r>
            <a:r>
              <a:rPr lang="en-NZ" dirty="0"/>
              <a:t>sections of the course on the basis of </a:t>
            </a:r>
            <a:r>
              <a:rPr lang="en-NZ" b="1" dirty="0"/>
              <a:t>split times </a:t>
            </a:r>
            <a:r>
              <a:rPr lang="en-NZ" dirty="0"/>
              <a:t>unless the section has been specified in advance (e.g. a short section containing a busy road crossing).</a:t>
            </a:r>
          </a:p>
        </p:txBody>
      </p:sp>
    </p:spTree>
    <p:extLst>
      <p:ext uri="{BB962C8B-B14F-4D97-AF65-F5344CB8AC3E}">
        <p14:creationId xmlns:p14="http://schemas.microsoft.com/office/powerpoint/2010/main" val="33606893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TIMING AND RESULTS</a:t>
            </a:r>
          </a:p>
        </p:txBody>
      </p:sp>
      <p:sp>
        <p:nvSpPr>
          <p:cNvPr id="3" name="Content Placeholder 2"/>
          <p:cNvSpPr>
            <a:spLocks noGrp="1"/>
          </p:cNvSpPr>
          <p:nvPr>
            <p:ph idx="1"/>
          </p:nvPr>
        </p:nvSpPr>
        <p:spPr>
          <a:xfrm>
            <a:off x="457281" y="1600570"/>
            <a:ext cx="8364724" cy="4926285"/>
          </a:xfrm>
        </p:spPr>
        <p:txBody>
          <a:bodyPr>
            <a:normAutofit/>
          </a:bodyPr>
          <a:lstStyle/>
          <a:p>
            <a:pPr marL="0" indent="0">
              <a:buNone/>
            </a:pPr>
            <a:r>
              <a:rPr lang="en-NZ" dirty="0"/>
              <a:t>Punching start or timed start? </a:t>
            </a:r>
          </a:p>
          <a:p>
            <a:r>
              <a:rPr lang="en-NZ" dirty="0"/>
              <a:t>Punching start more flexible but not appropriate for major competitions</a:t>
            </a:r>
          </a:p>
          <a:p>
            <a:r>
              <a:rPr lang="en-NZ" dirty="0"/>
              <a:t>It is possible to use a timed start for most, but allow those who need flexibility (e.g. officials, split starters </a:t>
            </a:r>
            <a:r>
              <a:rPr lang="en-NZ" dirty="0" err="1"/>
              <a:t>etc</a:t>
            </a:r>
            <a:r>
              <a:rPr lang="en-NZ" dirty="0"/>
              <a:t>) to use a punching start. </a:t>
            </a:r>
          </a:p>
          <a:p>
            <a:r>
              <a:rPr lang="en-NZ" dirty="0"/>
              <a:t>Some results software has an option which controls whether a punching start overrides the allocated start time.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TIMING AND RESULTS</a:t>
            </a:r>
          </a:p>
        </p:txBody>
      </p:sp>
      <p:sp>
        <p:nvSpPr>
          <p:cNvPr id="3" name="Content Placeholder 2"/>
          <p:cNvSpPr>
            <a:spLocks noGrp="1"/>
          </p:cNvSpPr>
          <p:nvPr>
            <p:ph idx="1"/>
          </p:nvPr>
        </p:nvSpPr>
        <p:spPr>
          <a:xfrm>
            <a:off x="457281" y="1600570"/>
            <a:ext cx="8364724" cy="4926285"/>
          </a:xfrm>
        </p:spPr>
        <p:txBody>
          <a:bodyPr>
            <a:normAutofit/>
          </a:bodyPr>
          <a:lstStyle/>
          <a:p>
            <a:r>
              <a:rPr lang="en-NZ" dirty="0"/>
              <a:t>Provisional results shall be displayed in the finish or assembly area during the competition.</a:t>
            </a:r>
          </a:p>
          <a:p>
            <a:r>
              <a:rPr lang="en-NZ" dirty="0"/>
              <a:t>Official results (approved by the controller) shall be published ASAP. </a:t>
            </a:r>
            <a:endParaRPr lang="en-NZ" strike="sngStrike"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DB18F42-24A5-3810-25B3-99AC41B7BD3C}"/>
                  </a:ext>
                </a:extLst>
              </p14:cNvPr>
              <p14:cNvContentPartPr/>
              <p14:nvPr/>
            </p14:nvContentPartPr>
            <p14:xfrm>
              <a:off x="895063" y="2956301"/>
              <a:ext cx="7113960" cy="152280"/>
            </p14:xfrm>
          </p:contentPart>
        </mc:Choice>
        <mc:Fallback xmlns="">
          <p:pic>
            <p:nvPicPr>
              <p:cNvPr id="4" name="Ink 3">
                <a:extLst>
                  <a:ext uri="{FF2B5EF4-FFF2-40B4-BE49-F238E27FC236}">
                    <a16:creationId xmlns:a16="http://schemas.microsoft.com/office/drawing/2014/main" id="{2DB18F42-24A5-3810-25B3-99AC41B7BD3C}"/>
                  </a:ext>
                </a:extLst>
              </p:cNvPr>
              <p:cNvPicPr/>
              <p:nvPr/>
            </p:nvPicPr>
            <p:blipFill>
              <a:blip r:embed="rId4"/>
              <a:stretch>
                <a:fillRect/>
              </a:stretch>
            </p:blipFill>
            <p:spPr>
              <a:xfrm>
                <a:off x="841063" y="2848301"/>
                <a:ext cx="722160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441B8A8C-9259-3DC5-3512-5F3AA1E1B4C2}"/>
                  </a:ext>
                </a:extLst>
              </p14:cNvPr>
              <p14:cNvContentPartPr/>
              <p14:nvPr/>
            </p14:nvContentPartPr>
            <p14:xfrm>
              <a:off x="881383" y="3462101"/>
              <a:ext cx="4026960" cy="58320"/>
            </p14:xfrm>
          </p:contentPart>
        </mc:Choice>
        <mc:Fallback xmlns="">
          <p:pic>
            <p:nvPicPr>
              <p:cNvPr id="5" name="Ink 4">
                <a:extLst>
                  <a:ext uri="{FF2B5EF4-FFF2-40B4-BE49-F238E27FC236}">
                    <a16:creationId xmlns:a16="http://schemas.microsoft.com/office/drawing/2014/main" id="{441B8A8C-9259-3DC5-3512-5F3AA1E1B4C2}"/>
                  </a:ext>
                </a:extLst>
              </p:cNvPr>
              <p:cNvPicPr/>
              <p:nvPr/>
            </p:nvPicPr>
            <p:blipFill>
              <a:blip r:embed="rId6"/>
              <a:stretch>
                <a:fillRect/>
              </a:stretch>
            </p:blipFill>
            <p:spPr>
              <a:xfrm>
                <a:off x="827743" y="3354101"/>
                <a:ext cx="4134600" cy="273960"/>
              </a:xfrm>
              <a:prstGeom prst="rect">
                <a:avLst/>
              </a:prstGeom>
            </p:spPr>
          </p:pic>
        </mc:Fallback>
      </mc:AlternateContent>
    </p:spTree>
    <p:extLst>
      <p:ext uri="{BB962C8B-B14F-4D97-AF65-F5344CB8AC3E}">
        <p14:creationId xmlns:p14="http://schemas.microsoft.com/office/powerpoint/2010/main" val="24835340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CANCELLING A COMPETITION</a:t>
            </a:r>
          </a:p>
        </p:txBody>
      </p:sp>
      <p:sp>
        <p:nvSpPr>
          <p:cNvPr id="3" name="Content Placeholder 2"/>
          <p:cNvSpPr>
            <a:spLocks noGrp="1"/>
          </p:cNvSpPr>
          <p:nvPr>
            <p:ph idx="1"/>
          </p:nvPr>
        </p:nvSpPr>
        <p:spPr>
          <a:xfrm>
            <a:off x="457280" y="1600571"/>
            <a:ext cx="8231029" cy="5069583"/>
          </a:xfrm>
        </p:spPr>
        <p:txBody>
          <a:bodyPr>
            <a:normAutofit fontScale="92500" lnSpcReduction="10000"/>
          </a:bodyPr>
          <a:lstStyle/>
          <a:p>
            <a:pPr marL="0" indent="0">
              <a:buNone/>
            </a:pPr>
            <a:r>
              <a:rPr lang="en-NZ" dirty="0"/>
              <a:t>IOF Rule 26.12 </a:t>
            </a:r>
          </a:p>
          <a:p>
            <a:r>
              <a:rPr lang="en-NZ" dirty="0"/>
              <a:t>The organiser must stop, and postpone or cancel a race if at any point it becomes clear that circumstances have arisen which make the race </a:t>
            </a:r>
            <a:r>
              <a:rPr lang="en-NZ" b="1" dirty="0"/>
              <a:t>dangerous</a:t>
            </a:r>
            <a:r>
              <a:rPr lang="en-NZ" dirty="0"/>
              <a:t> for the competitor, officials or spectators. Also where there has been a death or the discovery of a body.</a:t>
            </a:r>
          </a:p>
          <a:p>
            <a:pPr marL="0" indent="0">
              <a:buNone/>
            </a:pPr>
            <a:r>
              <a:rPr lang="en-NZ" dirty="0"/>
              <a:t>IOF Rule 26.13 </a:t>
            </a:r>
          </a:p>
          <a:p>
            <a:r>
              <a:rPr lang="en-NZ" dirty="0"/>
              <a:t>The organiser must void a race if circumstances have arisen which make the race </a:t>
            </a:r>
            <a:r>
              <a:rPr lang="en-NZ" b="1" dirty="0"/>
              <a:t>significantly unfair</a:t>
            </a:r>
            <a:r>
              <a:rPr lang="en-NZ" dirty="0"/>
              <a:t>.</a:t>
            </a:r>
          </a:p>
        </p:txBody>
      </p:sp>
    </p:spTree>
    <p:extLst>
      <p:ext uri="{BB962C8B-B14F-4D97-AF65-F5344CB8AC3E}">
        <p14:creationId xmlns:p14="http://schemas.microsoft.com/office/powerpoint/2010/main" val="41222076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CANCELLING A COMPETITION</a:t>
            </a:r>
          </a:p>
        </p:txBody>
      </p:sp>
      <p:sp>
        <p:nvSpPr>
          <p:cNvPr id="3" name="Content Placeholder 2"/>
          <p:cNvSpPr>
            <a:spLocks noGrp="1"/>
          </p:cNvSpPr>
          <p:nvPr>
            <p:ph idx="1"/>
          </p:nvPr>
        </p:nvSpPr>
        <p:spPr>
          <a:xfrm>
            <a:off x="457280" y="1600571"/>
            <a:ext cx="8231029" cy="5069583"/>
          </a:xfrm>
        </p:spPr>
        <p:txBody>
          <a:bodyPr>
            <a:normAutofit fontScale="92500" lnSpcReduction="10000"/>
          </a:bodyPr>
          <a:lstStyle/>
          <a:p>
            <a:r>
              <a:rPr lang="en-NZ" dirty="0"/>
              <a:t>Sporting fairness implies that the competitors and the public should be prepared to accept that the </a:t>
            </a:r>
            <a:r>
              <a:rPr lang="en-NZ" b="1" dirty="0"/>
              <a:t>races cannot be 100% fair</a:t>
            </a:r>
            <a:r>
              <a:rPr lang="en-NZ" dirty="0"/>
              <a:t>. There will always be an element of luck, especially in a sport such as orienteering taking place in an outdoors environment.</a:t>
            </a:r>
          </a:p>
          <a:p>
            <a:r>
              <a:rPr lang="en-NZ" dirty="0"/>
              <a:t>Orienteering is a complex sport to organise and there will sometimes be slight imperfections – for example with the map or the control descriptions. A </a:t>
            </a:r>
            <a:r>
              <a:rPr lang="en-NZ" b="1" dirty="0"/>
              <a:t>race should not be voided just because of a minor technicality</a:t>
            </a:r>
            <a:r>
              <a:rPr lang="en-NZ" dirty="0"/>
              <a:t>.</a:t>
            </a:r>
          </a:p>
        </p:txBody>
      </p:sp>
    </p:spTree>
    <p:extLst>
      <p:ext uri="{BB962C8B-B14F-4D97-AF65-F5344CB8AC3E}">
        <p14:creationId xmlns:p14="http://schemas.microsoft.com/office/powerpoint/2010/main" val="1281891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9239D-E206-3313-004D-912752CEB3E2}"/>
              </a:ext>
            </a:extLst>
          </p:cNvPr>
          <p:cNvSpPr>
            <a:spLocks noGrp="1"/>
          </p:cNvSpPr>
          <p:nvPr>
            <p:ph type="title"/>
          </p:nvPr>
        </p:nvSpPr>
        <p:spPr>
          <a:xfrm>
            <a:off x="457280" y="274703"/>
            <a:ext cx="8231029" cy="850835"/>
          </a:xfrm>
          <a:ln w="12700">
            <a:solidFill>
              <a:schemeClr val="accent6"/>
            </a:solidFill>
          </a:ln>
        </p:spPr>
        <p:txBody>
          <a:bodyPr>
            <a:normAutofit fontScale="90000"/>
          </a:bodyPr>
          <a:lstStyle/>
          <a:p>
            <a:r>
              <a:rPr lang="en-NZ" dirty="0"/>
              <a:t>Example Timeline of Controllers Tasks</a:t>
            </a:r>
          </a:p>
        </p:txBody>
      </p:sp>
      <p:sp>
        <p:nvSpPr>
          <p:cNvPr id="3" name="Content Placeholder 2">
            <a:extLst>
              <a:ext uri="{FF2B5EF4-FFF2-40B4-BE49-F238E27FC236}">
                <a16:creationId xmlns:a16="http://schemas.microsoft.com/office/drawing/2014/main" id="{09352739-7400-C355-EF1C-4487628E6279}"/>
              </a:ext>
            </a:extLst>
          </p:cNvPr>
          <p:cNvSpPr>
            <a:spLocks noGrp="1"/>
          </p:cNvSpPr>
          <p:nvPr>
            <p:ph idx="1"/>
          </p:nvPr>
        </p:nvSpPr>
        <p:spPr>
          <a:xfrm>
            <a:off x="457280" y="1197547"/>
            <a:ext cx="8231029" cy="4930036"/>
          </a:xfrm>
        </p:spPr>
        <p:txBody>
          <a:bodyPr>
            <a:normAutofit fontScale="92500" lnSpcReduction="20000"/>
          </a:bodyPr>
          <a:lstStyle/>
          <a:p>
            <a:r>
              <a:rPr lang="en-NZ" sz="2000" dirty="0"/>
              <a:t>Appointed by club – Planner and map assigned</a:t>
            </a:r>
          </a:p>
          <a:p>
            <a:r>
              <a:rPr lang="en-NZ" sz="2000" dirty="0"/>
              <a:t>Ensure map is latest and greatest – confirm with planner they have this copy of the map (organise map corrections if it is known that there are some)</a:t>
            </a:r>
          </a:p>
          <a:p>
            <a:r>
              <a:rPr lang="en-NZ" sz="2000" dirty="0"/>
              <a:t>Ensure access and organise with planner: talking to landowner about things unique to this event </a:t>
            </a:r>
            <a:r>
              <a:rPr lang="en-NZ" sz="2000" dirty="0" err="1"/>
              <a:t>eg</a:t>
            </a:r>
            <a:r>
              <a:rPr lang="en-NZ" sz="2000" dirty="0"/>
              <a:t> cattle in paddock x, electric fences, specific hazards </a:t>
            </a:r>
          </a:p>
          <a:p>
            <a:r>
              <a:rPr lang="en-NZ" sz="2000" dirty="0"/>
              <a:t>Talk with planner on how planning is going – give timeline of deadlines </a:t>
            </a:r>
            <a:r>
              <a:rPr lang="en-NZ" sz="2000" dirty="0" err="1"/>
              <a:t>eg</a:t>
            </a:r>
            <a:r>
              <a:rPr lang="en-NZ" sz="2000" dirty="0"/>
              <a:t> courses planned by xx/</a:t>
            </a:r>
            <a:r>
              <a:rPr lang="en-NZ" sz="2000" dirty="0" err="1"/>
              <a:t>yy</a:t>
            </a:r>
            <a:r>
              <a:rPr lang="en-NZ" sz="2000" dirty="0"/>
              <a:t> so can check before we visit map </a:t>
            </a:r>
            <a:r>
              <a:rPr lang="en-NZ" sz="2000" dirty="0" err="1"/>
              <a:t>zz</a:t>
            </a:r>
            <a:r>
              <a:rPr lang="en-NZ" sz="2000" dirty="0"/>
              <a:t>/</a:t>
            </a:r>
            <a:r>
              <a:rPr lang="en-NZ" sz="2000" dirty="0" err="1"/>
              <a:t>yy</a:t>
            </a:r>
            <a:r>
              <a:rPr lang="en-NZ" sz="2000" dirty="0"/>
              <a:t>, finalised by aa/</a:t>
            </a:r>
            <a:r>
              <a:rPr lang="en-NZ" sz="2000" dirty="0" err="1"/>
              <a:t>zz</a:t>
            </a:r>
            <a:r>
              <a:rPr lang="en-NZ" sz="2000" dirty="0"/>
              <a:t> so there is a week for printing etc</a:t>
            </a:r>
          </a:p>
          <a:p>
            <a:r>
              <a:rPr lang="en-NZ" sz="2000" dirty="0"/>
              <a:t>Check courses from planner – give feedback both positive and adjustments required</a:t>
            </a:r>
          </a:p>
          <a:p>
            <a:r>
              <a:rPr lang="en-NZ" sz="2000" dirty="0"/>
              <a:t>Visit map, maybe 2 or 3 times (first visit might be before planning – talk to planner) Should check every control site</a:t>
            </a:r>
          </a:p>
          <a:p>
            <a:r>
              <a:rPr lang="en-NZ" sz="2000" dirty="0"/>
              <a:t>Check and confirm finalised courses and control descriptions then beautify map(planner may wish to do this)</a:t>
            </a:r>
          </a:p>
          <a:p>
            <a:r>
              <a:rPr lang="en-NZ" sz="2000" dirty="0"/>
              <a:t>Sign off on maps and control descriptions for printing</a:t>
            </a:r>
          </a:p>
          <a:p>
            <a:r>
              <a:rPr lang="en-NZ" sz="2000" dirty="0"/>
              <a:t>Send map to printers, control description printing, event details to club publicity officer</a:t>
            </a:r>
          </a:p>
          <a:p>
            <a:r>
              <a:rPr lang="en-NZ" sz="2000" dirty="0"/>
              <a:t>Check printed maps with enough time for re-printing</a:t>
            </a:r>
          </a:p>
        </p:txBody>
      </p:sp>
    </p:spTree>
    <p:extLst>
      <p:ext uri="{BB962C8B-B14F-4D97-AF65-F5344CB8AC3E}">
        <p14:creationId xmlns:p14="http://schemas.microsoft.com/office/powerpoint/2010/main" val="22319525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CANCELLING A COMPETITION</a:t>
            </a:r>
          </a:p>
        </p:txBody>
      </p:sp>
      <p:sp>
        <p:nvSpPr>
          <p:cNvPr id="3" name="Content Placeholder 2"/>
          <p:cNvSpPr>
            <a:spLocks noGrp="1"/>
          </p:cNvSpPr>
          <p:nvPr>
            <p:ph idx="1"/>
          </p:nvPr>
        </p:nvSpPr>
        <p:spPr>
          <a:xfrm>
            <a:off x="457280" y="1600571"/>
            <a:ext cx="8231029" cy="5069583"/>
          </a:xfrm>
        </p:spPr>
        <p:txBody>
          <a:bodyPr>
            <a:normAutofit lnSpcReduction="10000"/>
          </a:bodyPr>
          <a:lstStyle/>
          <a:p>
            <a:pPr marL="0" indent="0">
              <a:buNone/>
            </a:pPr>
            <a:r>
              <a:rPr lang="en-NZ" b="1" dirty="0"/>
              <a:t>Key considerations </a:t>
            </a:r>
          </a:p>
          <a:p>
            <a:r>
              <a:rPr lang="en-NZ" dirty="0"/>
              <a:t>Has the problem affected the results so badly that the race is no longer perceived by the competitors, the public and the media as reasonably fair with credible results?</a:t>
            </a:r>
          </a:p>
          <a:p>
            <a:r>
              <a:rPr lang="en-NZ" dirty="0"/>
              <a:t>Is it probable that the results will be challenged and the challenge upheld?</a:t>
            </a:r>
          </a:p>
          <a:p>
            <a:r>
              <a:rPr lang="en-NZ" dirty="0"/>
              <a:t>Does the perceived unfairness outweigh the requirement to declare a result and celebrate the winners?</a:t>
            </a:r>
          </a:p>
        </p:txBody>
      </p:sp>
    </p:spTree>
    <p:extLst>
      <p:ext uri="{BB962C8B-B14F-4D97-AF65-F5344CB8AC3E}">
        <p14:creationId xmlns:p14="http://schemas.microsoft.com/office/powerpoint/2010/main" val="6851481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CANCELLING A COMPETITION</a:t>
            </a:r>
          </a:p>
        </p:txBody>
      </p:sp>
      <p:sp>
        <p:nvSpPr>
          <p:cNvPr id="3" name="Content Placeholder 2"/>
          <p:cNvSpPr>
            <a:spLocks noGrp="1"/>
          </p:cNvSpPr>
          <p:nvPr>
            <p:ph idx="1"/>
          </p:nvPr>
        </p:nvSpPr>
        <p:spPr>
          <a:xfrm>
            <a:off x="457280" y="1600571"/>
            <a:ext cx="8231029" cy="5069583"/>
          </a:xfrm>
        </p:spPr>
        <p:txBody>
          <a:bodyPr>
            <a:normAutofit/>
          </a:bodyPr>
          <a:lstStyle/>
          <a:p>
            <a:pPr marL="0" indent="0">
              <a:buNone/>
            </a:pPr>
            <a:r>
              <a:rPr lang="en-NZ" dirty="0"/>
              <a:t>Consider:</a:t>
            </a:r>
          </a:p>
          <a:p>
            <a:r>
              <a:rPr lang="en-NZ" dirty="0"/>
              <a:t>Proportion of field affected. 10% or more indicates race is no longer fair</a:t>
            </a:r>
          </a:p>
          <a:p>
            <a:r>
              <a:rPr lang="en-NZ" dirty="0"/>
              <a:t>Has problem seriously affected placings of leading competitors/potential medallists?</a:t>
            </a:r>
          </a:p>
          <a:p>
            <a:r>
              <a:rPr lang="en-NZ" dirty="0"/>
              <a:t>Is it fair to competitors </a:t>
            </a:r>
            <a:r>
              <a:rPr lang="en-NZ" b="1" dirty="0"/>
              <a:t>not</a:t>
            </a:r>
            <a:r>
              <a:rPr lang="en-NZ" dirty="0"/>
              <a:t> affected by the problem to void the race?</a:t>
            </a:r>
          </a:p>
          <a:p>
            <a:r>
              <a:rPr lang="en-NZ" dirty="0"/>
              <a:t>Status of event? WRE, qualification race, trial, local event?</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CA5F6A72-D5D2-4E0A-D9F6-FB1EDDB8ECCB}"/>
                  </a:ext>
                </a:extLst>
              </p14:cNvPr>
              <p14:cNvContentPartPr/>
              <p14:nvPr/>
            </p14:nvContentPartPr>
            <p14:xfrm>
              <a:off x="781663" y="6140141"/>
              <a:ext cx="2271600" cy="10080"/>
            </p14:xfrm>
          </p:contentPart>
        </mc:Choice>
        <mc:Fallback xmlns="">
          <p:pic>
            <p:nvPicPr>
              <p:cNvPr id="4" name="Ink 3">
                <a:extLst>
                  <a:ext uri="{FF2B5EF4-FFF2-40B4-BE49-F238E27FC236}">
                    <a16:creationId xmlns:a16="http://schemas.microsoft.com/office/drawing/2014/main" id="{CA5F6A72-D5D2-4E0A-D9F6-FB1EDDB8ECCB}"/>
                  </a:ext>
                </a:extLst>
              </p:cNvPr>
              <p:cNvPicPr/>
              <p:nvPr/>
            </p:nvPicPr>
            <p:blipFill>
              <a:blip r:embed="rId3"/>
              <a:stretch>
                <a:fillRect/>
              </a:stretch>
            </p:blipFill>
            <p:spPr>
              <a:xfrm>
                <a:off x="727663" y="6032141"/>
                <a:ext cx="23792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20B2858-BF33-B3C6-7F82-667C9635C121}"/>
                  </a:ext>
                </a:extLst>
              </p14:cNvPr>
              <p14:cNvContentPartPr/>
              <p14:nvPr/>
            </p14:nvContentPartPr>
            <p14:xfrm>
              <a:off x="269023" y="5964821"/>
              <a:ext cx="3808440" cy="431640"/>
            </p14:xfrm>
          </p:contentPart>
        </mc:Choice>
        <mc:Fallback xmlns="">
          <p:pic>
            <p:nvPicPr>
              <p:cNvPr id="5" name="Ink 4">
                <a:extLst>
                  <a:ext uri="{FF2B5EF4-FFF2-40B4-BE49-F238E27FC236}">
                    <a16:creationId xmlns:a16="http://schemas.microsoft.com/office/drawing/2014/main" id="{720B2858-BF33-B3C6-7F82-667C9635C121}"/>
                  </a:ext>
                </a:extLst>
              </p:cNvPr>
              <p:cNvPicPr/>
              <p:nvPr/>
            </p:nvPicPr>
            <p:blipFill>
              <a:blip r:embed="rId5"/>
              <a:stretch>
                <a:fillRect/>
              </a:stretch>
            </p:blipFill>
            <p:spPr>
              <a:xfrm>
                <a:off x="215383" y="5856821"/>
                <a:ext cx="3916080" cy="647280"/>
              </a:xfrm>
              <a:prstGeom prst="rect">
                <a:avLst/>
              </a:prstGeom>
            </p:spPr>
          </p:pic>
        </mc:Fallback>
      </mc:AlternateContent>
    </p:spTree>
    <p:extLst>
      <p:ext uri="{BB962C8B-B14F-4D97-AF65-F5344CB8AC3E}">
        <p14:creationId xmlns:p14="http://schemas.microsoft.com/office/powerpoint/2010/main" val="2078627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CONTROLLING CONUNDRUMS</a:t>
            </a:r>
          </a:p>
        </p:txBody>
      </p:sp>
      <p:sp>
        <p:nvSpPr>
          <p:cNvPr id="3" name="Content Placeholder 2"/>
          <p:cNvSpPr>
            <a:spLocks noGrp="1"/>
          </p:cNvSpPr>
          <p:nvPr>
            <p:ph idx="1"/>
          </p:nvPr>
        </p:nvSpPr>
        <p:spPr/>
        <p:txBody>
          <a:bodyPr/>
          <a:lstStyle/>
          <a:p>
            <a:r>
              <a:rPr lang="en-NZ" dirty="0"/>
              <a:t>The NZ Secondary School champs is a selection trial for the team to go to Australia later in the year. A control is incorrectly placed. Competitors approaching it from route A find it easily and carry on. Those coming from route B lose considerable time and some don’t find it at all. Someone suggests you “remove the affected splits” and recalculate the times. What do you do?</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CONTROLLING CONUNDRUMS</a:t>
            </a:r>
          </a:p>
        </p:txBody>
      </p:sp>
      <p:sp>
        <p:nvSpPr>
          <p:cNvPr id="3" name="Content Placeholder 2"/>
          <p:cNvSpPr>
            <a:spLocks noGrp="1"/>
          </p:cNvSpPr>
          <p:nvPr>
            <p:ph idx="1"/>
          </p:nvPr>
        </p:nvSpPr>
        <p:spPr/>
        <p:txBody>
          <a:bodyPr/>
          <a:lstStyle/>
          <a:p>
            <a:r>
              <a:rPr lang="en-NZ" dirty="0"/>
              <a:t>At a “have-a-go-day” in the local park, someone steals a control half way through the event. Luckily it’s one located in a very obvious site and no-one loses much time, but half the competitors record a mp due to the missing punch. The mother of one young boy complains that her son is very upset about this. What do you do?</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0E6C22C-DD12-B5D1-BD30-C36A89BA9B38}"/>
                  </a:ext>
                </a:extLst>
              </p14:cNvPr>
              <p14:cNvContentPartPr/>
              <p14:nvPr/>
            </p14:nvContentPartPr>
            <p14:xfrm>
              <a:off x="-191417" y="1457261"/>
              <a:ext cx="9236160" cy="4026600"/>
            </p14:xfrm>
          </p:contentPart>
        </mc:Choice>
        <mc:Fallback xmlns="">
          <p:pic>
            <p:nvPicPr>
              <p:cNvPr id="4" name="Ink 3">
                <a:extLst>
                  <a:ext uri="{FF2B5EF4-FFF2-40B4-BE49-F238E27FC236}">
                    <a16:creationId xmlns:a16="http://schemas.microsoft.com/office/drawing/2014/main" id="{80E6C22C-DD12-B5D1-BD30-C36A89BA9B38}"/>
                  </a:ext>
                </a:extLst>
              </p:cNvPr>
              <p:cNvPicPr/>
              <p:nvPr/>
            </p:nvPicPr>
            <p:blipFill>
              <a:blip r:embed="rId3"/>
              <a:stretch>
                <a:fillRect/>
              </a:stretch>
            </p:blipFill>
            <p:spPr>
              <a:xfrm>
                <a:off x="-245057" y="1349261"/>
                <a:ext cx="9343800" cy="4242240"/>
              </a:xfrm>
              <a:prstGeom prst="rect">
                <a:avLst/>
              </a:prstGeom>
            </p:spPr>
          </p:pic>
        </mc:Fallback>
      </mc:AlternateContent>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CONTROLLING CONUNDRUMS</a:t>
            </a:r>
          </a:p>
        </p:txBody>
      </p:sp>
      <p:sp>
        <p:nvSpPr>
          <p:cNvPr id="3" name="Content Placeholder 2"/>
          <p:cNvSpPr>
            <a:spLocks noGrp="1"/>
          </p:cNvSpPr>
          <p:nvPr>
            <p:ph idx="1"/>
          </p:nvPr>
        </p:nvSpPr>
        <p:spPr/>
        <p:txBody>
          <a:bodyPr/>
          <a:lstStyle/>
          <a:p>
            <a:r>
              <a:rPr lang="en-NZ" dirty="0"/>
              <a:t>At the World Cup Sprint event held in NZ for the first time, an official guarding a control takes a toilet break and someone steals the control. Nine runners are unable to punch the control despite being certain they are in the correct place. The official records the chest numbers of 3 of these runners (6 snuck through already) and in the meantime finds the control and replaces it. What do you do?</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CONTROLLING CONUNDRUMS</a:t>
            </a:r>
          </a:p>
        </p:txBody>
      </p:sp>
      <p:sp>
        <p:nvSpPr>
          <p:cNvPr id="3" name="Content Placeholder 2"/>
          <p:cNvSpPr>
            <a:spLocks noGrp="1"/>
          </p:cNvSpPr>
          <p:nvPr>
            <p:ph idx="1"/>
          </p:nvPr>
        </p:nvSpPr>
        <p:spPr/>
        <p:txBody>
          <a:bodyPr>
            <a:normAutofit fontScale="92500" lnSpcReduction="20000"/>
          </a:bodyPr>
          <a:lstStyle/>
          <a:p>
            <a:r>
              <a:rPr lang="en-NZ" dirty="0"/>
              <a:t>The NZ Champs long distance race is held in a forest with no suitable arena. In an effort to improve spectator value, the organisers build a temporary bridge across a stream so that runners can cross from the forest to the local athletics oval where the last controls and finish are. A storm which was forecast for the last 3 days eventuates, and by midday the stream is a raging torrent and the bridge becomes unsafe. Later runners are directed to a road bridge 500m downstream where they can cross and then access the oval. What do you do?</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E0B62498-AEBF-310B-802C-D639701E409B}"/>
                  </a:ext>
                </a:extLst>
              </p14:cNvPr>
              <p14:cNvContentPartPr/>
              <p14:nvPr/>
            </p14:nvContentPartPr>
            <p14:xfrm>
              <a:off x="5987983" y="5841341"/>
              <a:ext cx="360" cy="360"/>
            </p14:xfrm>
          </p:contentPart>
        </mc:Choice>
        <mc:Fallback xmlns="">
          <p:pic>
            <p:nvPicPr>
              <p:cNvPr id="4" name="Ink 3">
                <a:extLst>
                  <a:ext uri="{FF2B5EF4-FFF2-40B4-BE49-F238E27FC236}">
                    <a16:creationId xmlns:a16="http://schemas.microsoft.com/office/drawing/2014/main" id="{E0B62498-AEBF-310B-802C-D639701E409B}"/>
                  </a:ext>
                </a:extLst>
              </p:cNvPr>
              <p:cNvPicPr/>
              <p:nvPr/>
            </p:nvPicPr>
            <p:blipFill>
              <a:blip r:embed="rId3"/>
              <a:stretch>
                <a:fillRect/>
              </a:stretch>
            </p:blipFill>
            <p:spPr>
              <a:xfrm>
                <a:off x="5934343" y="5733341"/>
                <a:ext cx="108000" cy="216000"/>
              </a:xfrm>
              <a:prstGeom prst="rect">
                <a:avLst/>
              </a:prstGeom>
            </p:spPr>
          </p:pic>
        </mc:Fallback>
      </mc:AlternateContent>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CONTROLLING CONUNDRUMS</a:t>
            </a:r>
          </a:p>
        </p:txBody>
      </p:sp>
      <p:sp>
        <p:nvSpPr>
          <p:cNvPr id="3" name="Content Placeholder 2"/>
          <p:cNvSpPr>
            <a:spLocks noGrp="1"/>
          </p:cNvSpPr>
          <p:nvPr>
            <p:ph idx="1"/>
          </p:nvPr>
        </p:nvSpPr>
        <p:spPr/>
        <p:txBody>
          <a:bodyPr>
            <a:normAutofit/>
          </a:bodyPr>
          <a:lstStyle/>
          <a:p>
            <a:r>
              <a:rPr lang="en-NZ" dirty="0"/>
              <a:t>The South Island Champs is held in a steep, dense, native forest in Fiordland. Race day dawns and it is pouring with rain. 5/18 of the M21E field are unable to finish the course because their maps disintegrate. A complaint is made that the plastic bags are too thin and not strong enough to withstand the competition conditions. What do you do? (The bags used were 30 microns, the paper 80gsm)</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42A6B30-FDB6-0633-9B5A-18730700CDCB}"/>
              </a:ext>
            </a:extLst>
          </p:cNvPr>
          <p:cNvSpPr>
            <a:spLocks noGrp="1"/>
          </p:cNvSpPr>
          <p:nvPr>
            <p:ph type="title"/>
          </p:nvPr>
        </p:nvSpPr>
        <p:spPr>
          <a:xfrm>
            <a:off x="457280" y="274703"/>
            <a:ext cx="8231029" cy="1143264"/>
          </a:xfrm>
          <a:noFill/>
          <a:ln w="25400">
            <a:solidFill>
              <a:srgbClr val="FFC000"/>
            </a:solidFill>
          </a:ln>
        </p:spPr>
        <p:txBody>
          <a:bodyPr>
            <a:normAutofit/>
          </a:bodyPr>
          <a:lstStyle/>
          <a:p>
            <a:r>
              <a:rPr lang="en-NZ" dirty="0"/>
              <a:t>Mistake Minimisation</a:t>
            </a:r>
          </a:p>
        </p:txBody>
      </p:sp>
      <p:sp>
        <p:nvSpPr>
          <p:cNvPr id="6" name="Content Placeholder 2">
            <a:extLst>
              <a:ext uri="{FF2B5EF4-FFF2-40B4-BE49-F238E27FC236}">
                <a16:creationId xmlns:a16="http://schemas.microsoft.com/office/drawing/2014/main" id="{926ECA5C-601E-56BD-FA13-278978F6864B}"/>
              </a:ext>
            </a:extLst>
          </p:cNvPr>
          <p:cNvSpPr>
            <a:spLocks noGrp="1"/>
          </p:cNvSpPr>
          <p:nvPr>
            <p:ph idx="1"/>
          </p:nvPr>
        </p:nvSpPr>
        <p:spPr>
          <a:xfrm>
            <a:off x="457280" y="1600570"/>
            <a:ext cx="8231029" cy="4710211"/>
          </a:xfrm>
        </p:spPr>
        <p:txBody>
          <a:bodyPr>
            <a:normAutofit/>
          </a:bodyPr>
          <a:lstStyle/>
          <a:p>
            <a:pPr marL="0" indent="0">
              <a:buNone/>
            </a:pPr>
            <a:r>
              <a:rPr lang="en-NZ" dirty="0"/>
              <a:t>One key responsibility of the controller is to ensure that there are no mistakes…. What kind of mistakes?</a:t>
            </a:r>
          </a:p>
          <a:p>
            <a:pPr marL="0" indent="0">
              <a:buNone/>
            </a:pPr>
            <a:endParaRPr lang="en-NZ" dirty="0"/>
          </a:p>
          <a:p>
            <a:pPr marL="0" indent="0">
              <a:buNone/>
            </a:pPr>
            <a:r>
              <a:rPr lang="en-NZ" dirty="0"/>
              <a:t>Here systems and standard practices can help reduce the chance of a mistake happening</a:t>
            </a:r>
          </a:p>
          <a:p>
            <a:pPr>
              <a:buNone/>
            </a:pPr>
            <a:endParaRPr lang="en-NZ" dirty="0"/>
          </a:p>
          <a:p>
            <a:pPr>
              <a:buNone/>
            </a:pPr>
            <a:endParaRPr lang="en-NZ" dirty="0"/>
          </a:p>
        </p:txBody>
      </p:sp>
    </p:spTree>
    <p:extLst>
      <p:ext uri="{BB962C8B-B14F-4D97-AF65-F5344CB8AC3E}">
        <p14:creationId xmlns:p14="http://schemas.microsoft.com/office/powerpoint/2010/main" val="280301381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6FFEE28-AEB8-953A-AA7E-7760F439A626}"/>
              </a:ext>
            </a:extLst>
          </p:cNvPr>
          <p:cNvSpPr>
            <a:spLocks noGrp="1"/>
          </p:cNvSpPr>
          <p:nvPr>
            <p:ph type="title"/>
          </p:nvPr>
        </p:nvSpPr>
        <p:spPr>
          <a:xfrm>
            <a:off x="457280" y="274703"/>
            <a:ext cx="8231029" cy="1143264"/>
          </a:xfrm>
          <a:noFill/>
          <a:ln w="25400">
            <a:solidFill>
              <a:srgbClr val="FFC000"/>
            </a:solidFill>
          </a:ln>
        </p:spPr>
        <p:txBody>
          <a:bodyPr>
            <a:normAutofit/>
          </a:bodyPr>
          <a:lstStyle/>
          <a:p>
            <a:r>
              <a:rPr lang="en-NZ" dirty="0"/>
              <a:t>Mistake Minimisation</a:t>
            </a:r>
          </a:p>
        </p:txBody>
      </p:sp>
      <p:sp>
        <p:nvSpPr>
          <p:cNvPr id="5" name="Content Placeholder 2">
            <a:extLst>
              <a:ext uri="{FF2B5EF4-FFF2-40B4-BE49-F238E27FC236}">
                <a16:creationId xmlns:a16="http://schemas.microsoft.com/office/drawing/2014/main" id="{43607866-EE46-B93A-E938-B5575B8D3890}"/>
              </a:ext>
            </a:extLst>
          </p:cNvPr>
          <p:cNvSpPr>
            <a:spLocks noGrp="1"/>
          </p:cNvSpPr>
          <p:nvPr>
            <p:ph idx="1"/>
          </p:nvPr>
        </p:nvSpPr>
        <p:spPr>
          <a:xfrm>
            <a:off x="457280" y="1600570"/>
            <a:ext cx="8231029" cy="4710211"/>
          </a:xfrm>
        </p:spPr>
        <p:txBody>
          <a:bodyPr>
            <a:normAutofit fontScale="92500" lnSpcReduction="20000"/>
          </a:bodyPr>
          <a:lstStyle/>
          <a:p>
            <a:pPr>
              <a:buNone/>
            </a:pPr>
            <a:r>
              <a:rPr lang="en-NZ" dirty="0"/>
              <a:t>Some example systems you could use</a:t>
            </a:r>
          </a:p>
          <a:p>
            <a:r>
              <a:rPr lang="en-NZ" dirty="0"/>
              <a:t>Version control on files</a:t>
            </a:r>
          </a:p>
          <a:p>
            <a:pPr lvl="1"/>
            <a:r>
              <a:rPr lang="en-NZ" dirty="0"/>
              <a:t>Always save with name including </a:t>
            </a:r>
            <a:r>
              <a:rPr lang="en-NZ" dirty="0" err="1"/>
              <a:t>yymmdd_hhmm</a:t>
            </a:r>
            <a:endParaRPr lang="en-NZ" dirty="0"/>
          </a:p>
          <a:p>
            <a:r>
              <a:rPr lang="en-NZ" dirty="0"/>
              <a:t>Course checking system</a:t>
            </a:r>
          </a:p>
          <a:p>
            <a:pPr lvl="1"/>
            <a:r>
              <a:rPr lang="en-NZ" dirty="0"/>
              <a:t>First cut circles on master</a:t>
            </a:r>
          </a:p>
          <a:p>
            <a:pPr lvl="1"/>
            <a:r>
              <a:rPr lang="en-NZ" dirty="0"/>
              <a:t>Second cut lines leg by leg, course by course</a:t>
            </a:r>
          </a:p>
          <a:p>
            <a:pPr lvl="1"/>
            <a:r>
              <a:rPr lang="en-NZ" dirty="0"/>
              <a:t>Third move numbers, leg by leg, course by course</a:t>
            </a:r>
          </a:p>
          <a:p>
            <a:r>
              <a:rPr lang="en-NZ" dirty="0"/>
              <a:t>Control put out, 2 people split in half</a:t>
            </a:r>
          </a:p>
          <a:p>
            <a:pPr lvl="1"/>
            <a:r>
              <a:rPr lang="en-NZ" dirty="0"/>
              <a:t>Each put half of the controls out</a:t>
            </a:r>
          </a:p>
          <a:p>
            <a:pPr lvl="1"/>
            <a:r>
              <a:rPr lang="en-NZ" dirty="0"/>
              <a:t>Each put SI box on others controls</a:t>
            </a:r>
          </a:p>
          <a:p>
            <a:pPr lvl="1"/>
            <a:r>
              <a:rPr lang="en-NZ" dirty="0"/>
              <a:t>This checks placement and control codes</a:t>
            </a:r>
          </a:p>
          <a:p>
            <a:pPr>
              <a:buNone/>
            </a:pPr>
            <a:endParaRPr lang="en-NZ" dirty="0"/>
          </a:p>
        </p:txBody>
      </p:sp>
    </p:spTree>
    <p:extLst>
      <p:ext uri="{BB962C8B-B14F-4D97-AF65-F5344CB8AC3E}">
        <p14:creationId xmlns:p14="http://schemas.microsoft.com/office/powerpoint/2010/main" val="34282403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3A5A8FD-6EE2-EB2F-A811-FDF3302216F3}"/>
              </a:ext>
            </a:extLst>
          </p:cNvPr>
          <p:cNvSpPr>
            <a:spLocks noGrp="1"/>
          </p:cNvSpPr>
          <p:nvPr>
            <p:ph type="title"/>
          </p:nvPr>
        </p:nvSpPr>
        <p:spPr>
          <a:xfrm>
            <a:off x="457280" y="274703"/>
            <a:ext cx="8231029" cy="1143264"/>
          </a:xfrm>
          <a:noFill/>
          <a:ln w="25400">
            <a:solidFill>
              <a:srgbClr val="FFC000"/>
            </a:solidFill>
          </a:ln>
        </p:spPr>
        <p:txBody>
          <a:bodyPr>
            <a:normAutofit/>
          </a:bodyPr>
          <a:lstStyle/>
          <a:p>
            <a:r>
              <a:rPr lang="en-NZ" dirty="0"/>
              <a:t>Anybody Anything to Add</a:t>
            </a:r>
          </a:p>
        </p:txBody>
      </p:sp>
      <p:sp>
        <p:nvSpPr>
          <p:cNvPr id="5" name="Content Placeholder 2">
            <a:extLst>
              <a:ext uri="{FF2B5EF4-FFF2-40B4-BE49-F238E27FC236}">
                <a16:creationId xmlns:a16="http://schemas.microsoft.com/office/drawing/2014/main" id="{22870357-1F94-62D2-3F8A-D0433EAC54C3}"/>
              </a:ext>
            </a:extLst>
          </p:cNvPr>
          <p:cNvSpPr>
            <a:spLocks noGrp="1"/>
          </p:cNvSpPr>
          <p:nvPr>
            <p:ph idx="1"/>
          </p:nvPr>
        </p:nvSpPr>
        <p:spPr>
          <a:xfrm>
            <a:off x="457280" y="1600570"/>
            <a:ext cx="8231029" cy="4710211"/>
          </a:xfrm>
        </p:spPr>
        <p:txBody>
          <a:bodyPr>
            <a:normAutofit/>
          </a:bodyPr>
          <a:lstStyle/>
          <a:p>
            <a:r>
              <a:rPr lang="en-NZ" dirty="0"/>
              <a:t>Hopefully made it this far in time and with everyone still awake</a:t>
            </a:r>
          </a:p>
          <a:p>
            <a:r>
              <a:rPr lang="en-NZ" dirty="0"/>
              <a:t>Anyone have any questions or something to add?</a:t>
            </a:r>
          </a:p>
          <a:p>
            <a:r>
              <a:rPr lang="en-NZ" dirty="0"/>
              <a:t>Following session will look at courses, technical levels as described in the course setting guidelines</a:t>
            </a:r>
          </a:p>
          <a:p>
            <a:pPr marL="0" indent="0">
              <a:buNone/>
            </a:pPr>
            <a:r>
              <a:rPr lang="en-NZ" dirty="0"/>
              <a:t>THANKS</a:t>
            </a:r>
          </a:p>
          <a:p>
            <a:pPr>
              <a:buNone/>
            </a:pPr>
            <a:endParaRPr lang="en-NZ" dirty="0"/>
          </a:p>
        </p:txBody>
      </p:sp>
    </p:spTree>
    <p:extLst>
      <p:ext uri="{BB962C8B-B14F-4D97-AF65-F5344CB8AC3E}">
        <p14:creationId xmlns:p14="http://schemas.microsoft.com/office/powerpoint/2010/main" val="1640872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25400">
            <a:solidFill>
              <a:srgbClr val="FFC000"/>
            </a:solidFill>
          </a:ln>
        </p:spPr>
        <p:txBody>
          <a:bodyPr>
            <a:normAutofit fontScale="90000"/>
          </a:bodyPr>
          <a:lstStyle/>
          <a:p>
            <a:r>
              <a:rPr lang="en-NZ" dirty="0"/>
              <a:t>EVENT PLANNING &amp; ORGANISATION</a:t>
            </a:r>
          </a:p>
        </p:txBody>
      </p:sp>
      <p:sp>
        <p:nvSpPr>
          <p:cNvPr id="3" name="Content Placeholder 2"/>
          <p:cNvSpPr>
            <a:spLocks noGrp="1"/>
          </p:cNvSpPr>
          <p:nvPr>
            <p:ph idx="1"/>
          </p:nvPr>
        </p:nvSpPr>
        <p:spPr>
          <a:xfrm>
            <a:off x="457280" y="1600570"/>
            <a:ext cx="8231029" cy="4710211"/>
          </a:xfrm>
        </p:spPr>
        <p:txBody>
          <a:bodyPr>
            <a:normAutofit/>
          </a:bodyPr>
          <a:lstStyle/>
          <a:p>
            <a:r>
              <a:rPr lang="en-NZ" dirty="0"/>
              <a:t>The controller should be involved </a:t>
            </a:r>
            <a:r>
              <a:rPr lang="en-NZ" b="1" dirty="0"/>
              <a:t>early</a:t>
            </a:r>
            <a:r>
              <a:rPr lang="en-NZ" dirty="0"/>
              <a:t> in the planning process and works with the planner.</a:t>
            </a:r>
          </a:p>
          <a:p>
            <a:pPr>
              <a:buNone/>
            </a:pPr>
            <a:r>
              <a:rPr lang="en-NZ" dirty="0"/>
              <a:t>Sufficient </a:t>
            </a:r>
            <a:r>
              <a:rPr lang="en-NZ" b="1" dirty="0"/>
              <a:t>time</a:t>
            </a:r>
            <a:r>
              <a:rPr lang="en-NZ" dirty="0"/>
              <a:t> should be budgeted for:</a:t>
            </a:r>
          </a:p>
          <a:p>
            <a:r>
              <a:rPr lang="en-NZ" dirty="0"/>
              <a:t>Map production or updates</a:t>
            </a:r>
          </a:p>
          <a:p>
            <a:r>
              <a:rPr lang="en-NZ" dirty="0"/>
              <a:t>Course planning, testing, refinement and printing</a:t>
            </a:r>
          </a:p>
          <a:p>
            <a:pPr>
              <a:buNone/>
            </a:pPr>
            <a:endParaRPr lang="en-NZ" dirty="0"/>
          </a:p>
          <a:p>
            <a:pPr>
              <a:buNone/>
            </a:pPr>
            <a:endParaRPr lang="en-NZ" dirty="0"/>
          </a:p>
        </p:txBody>
      </p:sp>
      <p:pic>
        <p:nvPicPr>
          <p:cNvPr id="4" name="Picture 3" descr="TN_bomb-character-blowing-out-fuse.jpg"/>
          <p:cNvPicPr>
            <a:picLocks noChangeAspect="1"/>
          </p:cNvPicPr>
          <p:nvPr/>
        </p:nvPicPr>
        <p:blipFill>
          <a:blip r:embed="rId3" cstate="print"/>
          <a:stretch>
            <a:fillRect/>
          </a:stretch>
        </p:blipFill>
        <p:spPr>
          <a:xfrm>
            <a:off x="7525122" y="5013970"/>
            <a:ext cx="1310470" cy="1008112"/>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5D35E9-2FB4-F3CA-EFB1-A19677B311E6}"/>
              </a:ext>
            </a:extLst>
          </p:cNvPr>
          <p:cNvSpPr>
            <a:spLocks noGrp="1"/>
          </p:cNvSpPr>
          <p:nvPr>
            <p:ph type="title"/>
          </p:nvPr>
        </p:nvSpPr>
        <p:spPr>
          <a:xfrm>
            <a:off x="457280" y="274703"/>
            <a:ext cx="8231029" cy="1143264"/>
          </a:xfrm>
          <a:noFill/>
          <a:ln w="25400">
            <a:solidFill>
              <a:srgbClr val="FFC000"/>
            </a:solidFill>
          </a:ln>
        </p:spPr>
        <p:txBody>
          <a:bodyPr>
            <a:normAutofit/>
          </a:bodyPr>
          <a:lstStyle/>
          <a:p>
            <a:r>
              <a:rPr lang="en-NZ" dirty="0"/>
              <a:t>Welcome Back</a:t>
            </a:r>
          </a:p>
        </p:txBody>
      </p:sp>
      <p:sp>
        <p:nvSpPr>
          <p:cNvPr id="5" name="Content Placeholder 2">
            <a:extLst>
              <a:ext uri="{FF2B5EF4-FFF2-40B4-BE49-F238E27FC236}">
                <a16:creationId xmlns:a16="http://schemas.microsoft.com/office/drawing/2014/main" id="{8A2675D1-2786-A204-6DBA-B653FF49024E}"/>
              </a:ext>
            </a:extLst>
          </p:cNvPr>
          <p:cNvSpPr>
            <a:spLocks noGrp="1"/>
          </p:cNvSpPr>
          <p:nvPr>
            <p:ph idx="1"/>
          </p:nvPr>
        </p:nvSpPr>
        <p:spPr>
          <a:xfrm>
            <a:off x="457280" y="1600570"/>
            <a:ext cx="8231029" cy="4710211"/>
          </a:xfrm>
        </p:spPr>
        <p:txBody>
          <a:bodyPr>
            <a:normAutofit/>
          </a:bodyPr>
          <a:lstStyle/>
          <a:p>
            <a:r>
              <a:rPr lang="en-NZ" dirty="0"/>
              <a:t>This session will look at courses, specifically the technical levels as described in the course setting guidelines</a:t>
            </a:r>
          </a:p>
          <a:p>
            <a:pPr>
              <a:buNone/>
            </a:pPr>
            <a:endParaRPr lang="en-NZ" dirty="0"/>
          </a:p>
        </p:txBody>
      </p:sp>
    </p:spTree>
    <p:extLst>
      <p:ext uri="{BB962C8B-B14F-4D97-AF65-F5344CB8AC3E}">
        <p14:creationId xmlns:p14="http://schemas.microsoft.com/office/powerpoint/2010/main" val="265174710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31BF4A-921E-DA88-DEEF-0B6A9B9CC6BF}"/>
              </a:ext>
            </a:extLst>
          </p:cNvPr>
          <p:cNvSpPr>
            <a:spLocks noGrp="1"/>
          </p:cNvSpPr>
          <p:nvPr>
            <p:ph type="title"/>
          </p:nvPr>
        </p:nvSpPr>
        <p:spPr>
          <a:xfrm>
            <a:off x="457280" y="274703"/>
            <a:ext cx="8231029" cy="1143264"/>
          </a:xfrm>
          <a:noFill/>
          <a:ln w="25400">
            <a:solidFill>
              <a:srgbClr val="FFC000"/>
            </a:solidFill>
          </a:ln>
        </p:spPr>
        <p:txBody>
          <a:bodyPr>
            <a:normAutofit/>
          </a:bodyPr>
          <a:lstStyle/>
          <a:p>
            <a:r>
              <a:rPr lang="en-NZ" dirty="0"/>
              <a:t>Four Technical Levels</a:t>
            </a:r>
          </a:p>
        </p:txBody>
      </p:sp>
      <p:sp>
        <p:nvSpPr>
          <p:cNvPr id="5" name="Content Placeholder 2">
            <a:extLst>
              <a:ext uri="{FF2B5EF4-FFF2-40B4-BE49-F238E27FC236}">
                <a16:creationId xmlns:a16="http://schemas.microsoft.com/office/drawing/2014/main" id="{86BEDD1C-DF31-0795-4104-788997C33C34}"/>
              </a:ext>
            </a:extLst>
          </p:cNvPr>
          <p:cNvSpPr>
            <a:spLocks noGrp="1"/>
          </p:cNvSpPr>
          <p:nvPr>
            <p:ph idx="1"/>
          </p:nvPr>
        </p:nvSpPr>
        <p:spPr>
          <a:xfrm>
            <a:off x="457280" y="1600570"/>
            <a:ext cx="8231029" cy="4710211"/>
          </a:xfrm>
        </p:spPr>
        <p:txBody>
          <a:bodyPr>
            <a:normAutofit/>
          </a:bodyPr>
          <a:lstStyle/>
          <a:p>
            <a:r>
              <a:rPr lang="en-NZ" dirty="0"/>
              <a:t>For a non sprint event there are four levels of difficulty</a:t>
            </a:r>
          </a:p>
          <a:p>
            <a:pPr lvl="1"/>
            <a:r>
              <a:rPr lang="en-NZ" dirty="0"/>
              <a:t>White</a:t>
            </a:r>
          </a:p>
          <a:p>
            <a:pPr lvl="1"/>
            <a:r>
              <a:rPr lang="en-NZ" dirty="0"/>
              <a:t>Yellow</a:t>
            </a:r>
          </a:p>
          <a:p>
            <a:pPr lvl="1"/>
            <a:r>
              <a:rPr lang="en-NZ" dirty="0"/>
              <a:t>Orange</a:t>
            </a:r>
          </a:p>
          <a:p>
            <a:pPr lvl="1"/>
            <a:r>
              <a:rPr lang="en-NZ" dirty="0"/>
              <a:t>Red</a:t>
            </a:r>
          </a:p>
          <a:p>
            <a:pPr>
              <a:buNone/>
            </a:pPr>
            <a:endParaRPr lang="en-NZ" dirty="0"/>
          </a:p>
        </p:txBody>
      </p:sp>
    </p:spTree>
    <p:extLst>
      <p:ext uri="{BB962C8B-B14F-4D97-AF65-F5344CB8AC3E}">
        <p14:creationId xmlns:p14="http://schemas.microsoft.com/office/powerpoint/2010/main" val="282334592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31BF4A-921E-DA88-DEEF-0B6A9B9CC6BF}"/>
              </a:ext>
            </a:extLst>
          </p:cNvPr>
          <p:cNvSpPr>
            <a:spLocks noGrp="1"/>
          </p:cNvSpPr>
          <p:nvPr>
            <p:ph type="title"/>
          </p:nvPr>
        </p:nvSpPr>
        <p:spPr>
          <a:xfrm>
            <a:off x="457280" y="274703"/>
            <a:ext cx="8231029" cy="1143264"/>
          </a:xfrm>
          <a:noFill/>
          <a:ln w="25400">
            <a:solidFill>
              <a:srgbClr val="FFC000"/>
            </a:solidFill>
          </a:ln>
        </p:spPr>
        <p:txBody>
          <a:bodyPr>
            <a:normAutofit/>
          </a:bodyPr>
          <a:lstStyle/>
          <a:p>
            <a:r>
              <a:rPr lang="en-NZ" dirty="0"/>
              <a:t>Sprint Technical Levels</a:t>
            </a:r>
          </a:p>
        </p:txBody>
      </p:sp>
      <p:sp>
        <p:nvSpPr>
          <p:cNvPr id="5" name="Content Placeholder 2">
            <a:extLst>
              <a:ext uri="{FF2B5EF4-FFF2-40B4-BE49-F238E27FC236}">
                <a16:creationId xmlns:a16="http://schemas.microsoft.com/office/drawing/2014/main" id="{86BEDD1C-DF31-0795-4104-788997C33C34}"/>
              </a:ext>
            </a:extLst>
          </p:cNvPr>
          <p:cNvSpPr>
            <a:spLocks noGrp="1"/>
          </p:cNvSpPr>
          <p:nvPr>
            <p:ph idx="1"/>
          </p:nvPr>
        </p:nvSpPr>
        <p:spPr>
          <a:xfrm>
            <a:off x="457280" y="1600570"/>
            <a:ext cx="8231029" cy="4710211"/>
          </a:xfrm>
        </p:spPr>
        <p:txBody>
          <a:bodyPr>
            <a:normAutofit/>
          </a:bodyPr>
          <a:lstStyle/>
          <a:p>
            <a:r>
              <a:rPr lang="en-NZ" dirty="0"/>
              <a:t>For a sprint event there are three levels of difficulty</a:t>
            </a:r>
          </a:p>
          <a:p>
            <a:pPr lvl="1"/>
            <a:r>
              <a:rPr lang="en-NZ" dirty="0"/>
              <a:t>Easy</a:t>
            </a:r>
          </a:p>
          <a:p>
            <a:pPr lvl="1"/>
            <a:r>
              <a:rPr lang="en-NZ" dirty="0"/>
              <a:t>Moderate</a:t>
            </a:r>
          </a:p>
          <a:p>
            <a:pPr lvl="1"/>
            <a:r>
              <a:rPr lang="en-NZ" dirty="0"/>
              <a:t>Difficult</a:t>
            </a:r>
          </a:p>
          <a:p>
            <a:pPr>
              <a:buNone/>
            </a:pPr>
            <a:endParaRPr lang="en-NZ" dirty="0"/>
          </a:p>
        </p:txBody>
      </p:sp>
    </p:spTree>
    <p:extLst>
      <p:ext uri="{BB962C8B-B14F-4D97-AF65-F5344CB8AC3E}">
        <p14:creationId xmlns:p14="http://schemas.microsoft.com/office/powerpoint/2010/main" val="5237736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31BF4A-921E-DA88-DEEF-0B6A9B9CC6BF}"/>
              </a:ext>
            </a:extLst>
          </p:cNvPr>
          <p:cNvSpPr>
            <a:spLocks noGrp="1"/>
          </p:cNvSpPr>
          <p:nvPr>
            <p:ph type="title"/>
          </p:nvPr>
        </p:nvSpPr>
        <p:spPr>
          <a:xfrm>
            <a:off x="457280" y="274703"/>
            <a:ext cx="8231029" cy="1143264"/>
          </a:xfrm>
          <a:noFill/>
          <a:ln w="25400">
            <a:solidFill>
              <a:srgbClr val="FFC000"/>
            </a:solidFill>
          </a:ln>
        </p:spPr>
        <p:txBody>
          <a:bodyPr>
            <a:normAutofit/>
          </a:bodyPr>
          <a:lstStyle/>
          <a:p>
            <a:r>
              <a:rPr lang="en-NZ" dirty="0"/>
              <a:t>This session</a:t>
            </a:r>
          </a:p>
        </p:txBody>
      </p:sp>
      <p:sp>
        <p:nvSpPr>
          <p:cNvPr id="5" name="Content Placeholder 2">
            <a:extLst>
              <a:ext uri="{FF2B5EF4-FFF2-40B4-BE49-F238E27FC236}">
                <a16:creationId xmlns:a16="http://schemas.microsoft.com/office/drawing/2014/main" id="{86BEDD1C-DF31-0795-4104-788997C33C34}"/>
              </a:ext>
            </a:extLst>
          </p:cNvPr>
          <p:cNvSpPr>
            <a:spLocks noGrp="1"/>
          </p:cNvSpPr>
          <p:nvPr>
            <p:ph idx="1"/>
          </p:nvPr>
        </p:nvSpPr>
        <p:spPr>
          <a:xfrm>
            <a:off x="457280" y="1600570"/>
            <a:ext cx="8231029" cy="4710211"/>
          </a:xfrm>
        </p:spPr>
        <p:txBody>
          <a:bodyPr>
            <a:normAutofit/>
          </a:bodyPr>
          <a:lstStyle/>
          <a:p>
            <a:r>
              <a:rPr lang="en-NZ" dirty="0"/>
              <a:t>In this session we will look at the traditional colour levels</a:t>
            </a:r>
          </a:p>
          <a:p>
            <a:r>
              <a:rPr lang="en-NZ" dirty="0"/>
              <a:t>These can loosely be applied into the sprint levels as well.</a:t>
            </a:r>
          </a:p>
          <a:p>
            <a:r>
              <a:rPr lang="en-NZ" dirty="0"/>
              <a:t>Question – If we look at a 5 course club event, White, Yellow, Orange, Short Red, Long Red, Which is the hardest to set….?</a:t>
            </a:r>
          </a:p>
          <a:p>
            <a:r>
              <a:rPr lang="en-NZ" dirty="0"/>
              <a:t>Second hardest?</a:t>
            </a:r>
          </a:p>
          <a:p>
            <a:pPr>
              <a:buNone/>
            </a:pPr>
            <a:endParaRPr lang="en-NZ" dirty="0"/>
          </a:p>
        </p:txBody>
      </p:sp>
    </p:spTree>
    <p:extLst>
      <p:ext uri="{BB962C8B-B14F-4D97-AF65-F5344CB8AC3E}">
        <p14:creationId xmlns:p14="http://schemas.microsoft.com/office/powerpoint/2010/main" val="245123053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C088E-1055-3026-65CF-BF221DB9BEC9}"/>
              </a:ext>
            </a:extLst>
          </p:cNvPr>
          <p:cNvSpPr>
            <a:spLocks noGrp="1"/>
          </p:cNvSpPr>
          <p:nvPr>
            <p:ph type="title"/>
          </p:nvPr>
        </p:nvSpPr>
        <p:spPr>
          <a:xfrm>
            <a:off x="457280" y="274703"/>
            <a:ext cx="8231029" cy="1143264"/>
          </a:xfrm>
          <a:noFill/>
          <a:ln w="25400">
            <a:solidFill>
              <a:srgbClr val="FFC000"/>
            </a:solidFill>
          </a:ln>
        </p:spPr>
        <p:txBody>
          <a:bodyPr>
            <a:normAutofit/>
          </a:bodyPr>
          <a:lstStyle/>
          <a:p>
            <a:r>
              <a:rPr lang="en-NZ" dirty="0"/>
              <a:t>Definitions - White</a:t>
            </a:r>
          </a:p>
        </p:txBody>
      </p:sp>
      <p:sp>
        <p:nvSpPr>
          <p:cNvPr id="5" name="Content Placeholder 2">
            <a:extLst>
              <a:ext uri="{FF2B5EF4-FFF2-40B4-BE49-F238E27FC236}">
                <a16:creationId xmlns:a16="http://schemas.microsoft.com/office/drawing/2014/main" id="{095BFB38-4845-43E5-99C8-191C845C11CD}"/>
              </a:ext>
            </a:extLst>
          </p:cNvPr>
          <p:cNvSpPr>
            <a:spLocks noGrp="1"/>
          </p:cNvSpPr>
          <p:nvPr>
            <p:ph idx="1"/>
          </p:nvPr>
        </p:nvSpPr>
        <p:spPr>
          <a:xfrm>
            <a:off x="457280" y="1600570"/>
            <a:ext cx="8231029" cy="4710211"/>
          </a:xfrm>
        </p:spPr>
        <p:txBody>
          <a:bodyPr>
            <a:normAutofit fontScale="77500" lnSpcReduction="20000"/>
          </a:bodyPr>
          <a:lstStyle/>
          <a:p>
            <a:pPr marL="0" indent="0">
              <a:buNone/>
            </a:pPr>
            <a:r>
              <a:rPr lang="en-US" dirty="0"/>
              <a:t>WHITE COURSE Courses must follow drawn linear features (tracks, fences, streams, distinct vegetation boundaries, etc.). A control site must be placed at decision points (e.g. turning points such as a track junction, or a change in the type of linear feature - from following a track to following a stream). All control markers must be visible from the approach side. Where the course has to deviate from the handrail feature (e.g. to cross through a forest block), the route must be marked all the way until a new handrail feature is reached. The Start Triangle must be on a linear feature. If no such feature is available, then there must be a taped route all the way from the start to a linear feature (i.e. the first control). Compass use is limited to map orientation only. No route choice is offered. Doglegs are permitted.</a:t>
            </a:r>
            <a:endParaRPr lang="en-NZ" dirty="0"/>
          </a:p>
        </p:txBody>
      </p:sp>
    </p:spTree>
    <p:extLst>
      <p:ext uri="{BB962C8B-B14F-4D97-AF65-F5344CB8AC3E}">
        <p14:creationId xmlns:p14="http://schemas.microsoft.com/office/powerpoint/2010/main" val="30375601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C088E-1055-3026-65CF-BF221DB9BEC9}"/>
              </a:ext>
            </a:extLst>
          </p:cNvPr>
          <p:cNvSpPr>
            <a:spLocks noGrp="1"/>
          </p:cNvSpPr>
          <p:nvPr>
            <p:ph type="title"/>
          </p:nvPr>
        </p:nvSpPr>
        <p:spPr>
          <a:xfrm>
            <a:off x="457280" y="274703"/>
            <a:ext cx="8231029" cy="1143264"/>
          </a:xfrm>
          <a:noFill/>
          <a:ln w="25400">
            <a:solidFill>
              <a:srgbClr val="FFC000"/>
            </a:solidFill>
          </a:ln>
        </p:spPr>
        <p:txBody>
          <a:bodyPr>
            <a:normAutofit/>
          </a:bodyPr>
          <a:lstStyle/>
          <a:p>
            <a:r>
              <a:rPr lang="en-NZ" dirty="0"/>
              <a:t>Definitions - Yellow</a:t>
            </a:r>
          </a:p>
        </p:txBody>
      </p:sp>
      <p:sp>
        <p:nvSpPr>
          <p:cNvPr id="5" name="Content Placeholder 2">
            <a:extLst>
              <a:ext uri="{FF2B5EF4-FFF2-40B4-BE49-F238E27FC236}">
                <a16:creationId xmlns:a16="http://schemas.microsoft.com/office/drawing/2014/main" id="{095BFB38-4845-43E5-99C8-191C845C11CD}"/>
              </a:ext>
            </a:extLst>
          </p:cNvPr>
          <p:cNvSpPr>
            <a:spLocks noGrp="1"/>
          </p:cNvSpPr>
          <p:nvPr>
            <p:ph idx="1"/>
          </p:nvPr>
        </p:nvSpPr>
        <p:spPr>
          <a:xfrm>
            <a:off x="457280" y="1600570"/>
            <a:ext cx="8231029" cy="4710211"/>
          </a:xfrm>
        </p:spPr>
        <p:txBody>
          <a:bodyPr>
            <a:normAutofit fontScale="92500" lnSpcReduction="10000"/>
          </a:bodyPr>
          <a:lstStyle/>
          <a:p>
            <a:pPr marL="0" indent="0">
              <a:buNone/>
            </a:pPr>
            <a:r>
              <a:rPr lang="en-US" dirty="0"/>
              <a:t>YELLOW COURSE Control sites must be on or visible from drawn linear features (tracks, fences, streams, distinct vegetation boundaries, etc.) but preferably not at turning points. This gives the opportunity to follow handrails or to cut across-country (i.e. limited route choice). Control sites must be visible from the approach side by any reasonable route. Compass use is limited to rough directional navigation. Contour recognition is not required for navigation but simple contour features may be used for control sites. Doglegs are permitted.</a:t>
            </a:r>
            <a:endParaRPr lang="en-NZ" dirty="0"/>
          </a:p>
        </p:txBody>
      </p:sp>
    </p:spTree>
    <p:extLst>
      <p:ext uri="{BB962C8B-B14F-4D97-AF65-F5344CB8AC3E}">
        <p14:creationId xmlns:p14="http://schemas.microsoft.com/office/powerpoint/2010/main" val="64445238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C088E-1055-3026-65CF-BF221DB9BEC9}"/>
              </a:ext>
            </a:extLst>
          </p:cNvPr>
          <p:cNvSpPr>
            <a:spLocks noGrp="1"/>
          </p:cNvSpPr>
          <p:nvPr>
            <p:ph type="title"/>
          </p:nvPr>
        </p:nvSpPr>
        <p:spPr>
          <a:xfrm>
            <a:off x="457280" y="274703"/>
            <a:ext cx="8231029" cy="1143264"/>
          </a:xfrm>
          <a:noFill/>
          <a:ln w="25400">
            <a:solidFill>
              <a:srgbClr val="FFC000"/>
            </a:solidFill>
          </a:ln>
        </p:spPr>
        <p:txBody>
          <a:bodyPr>
            <a:normAutofit/>
          </a:bodyPr>
          <a:lstStyle/>
          <a:p>
            <a:r>
              <a:rPr lang="en-NZ" dirty="0"/>
              <a:t>Definitions - Orange</a:t>
            </a:r>
          </a:p>
        </p:txBody>
      </p:sp>
      <p:sp>
        <p:nvSpPr>
          <p:cNvPr id="5" name="Content Placeholder 2">
            <a:extLst>
              <a:ext uri="{FF2B5EF4-FFF2-40B4-BE49-F238E27FC236}">
                <a16:creationId xmlns:a16="http://schemas.microsoft.com/office/drawing/2014/main" id="{095BFB38-4845-43E5-99C8-191C845C11CD}"/>
              </a:ext>
            </a:extLst>
          </p:cNvPr>
          <p:cNvSpPr>
            <a:spLocks noGrp="1"/>
          </p:cNvSpPr>
          <p:nvPr>
            <p:ph idx="1"/>
          </p:nvPr>
        </p:nvSpPr>
        <p:spPr>
          <a:xfrm>
            <a:off x="457280" y="1600570"/>
            <a:ext cx="8231029" cy="4710211"/>
          </a:xfrm>
        </p:spPr>
        <p:txBody>
          <a:bodyPr>
            <a:normAutofit fontScale="92500" lnSpcReduction="20000"/>
          </a:bodyPr>
          <a:lstStyle/>
          <a:p>
            <a:pPr marL="0" indent="0">
              <a:buNone/>
            </a:pPr>
            <a:r>
              <a:rPr lang="en-US" dirty="0"/>
              <a:t>ORANGE COURSE The course should have route choice with prominent attack points near the control sites and/or catching features less than 100 m behind. Control sites may be fairly small point features and the control markers need not necessarily be visible from the attack point. Exit from the control must not be the same as the entry (doglegs are not permitted). Simple navigation by contours and rough compass with limited distance estimation required. The use of a chain of prominent features as "stepping stones" is encouraged.</a:t>
            </a:r>
            <a:endParaRPr lang="en-NZ" dirty="0"/>
          </a:p>
        </p:txBody>
      </p:sp>
    </p:spTree>
    <p:extLst>
      <p:ext uri="{BB962C8B-B14F-4D97-AF65-F5344CB8AC3E}">
        <p14:creationId xmlns:p14="http://schemas.microsoft.com/office/powerpoint/2010/main" val="110175882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7C088E-1055-3026-65CF-BF221DB9BEC9}"/>
              </a:ext>
            </a:extLst>
          </p:cNvPr>
          <p:cNvSpPr>
            <a:spLocks noGrp="1"/>
          </p:cNvSpPr>
          <p:nvPr>
            <p:ph type="title"/>
          </p:nvPr>
        </p:nvSpPr>
        <p:spPr>
          <a:xfrm>
            <a:off x="457280" y="274703"/>
            <a:ext cx="8231029" cy="1143264"/>
          </a:xfrm>
          <a:noFill/>
          <a:ln w="25400">
            <a:solidFill>
              <a:srgbClr val="FFC000"/>
            </a:solidFill>
          </a:ln>
        </p:spPr>
        <p:txBody>
          <a:bodyPr>
            <a:normAutofit/>
          </a:bodyPr>
          <a:lstStyle/>
          <a:p>
            <a:r>
              <a:rPr lang="en-NZ" dirty="0"/>
              <a:t>Definitions - Red</a:t>
            </a:r>
          </a:p>
        </p:txBody>
      </p:sp>
      <p:sp>
        <p:nvSpPr>
          <p:cNvPr id="5" name="Content Placeholder 2">
            <a:extLst>
              <a:ext uri="{FF2B5EF4-FFF2-40B4-BE49-F238E27FC236}">
                <a16:creationId xmlns:a16="http://schemas.microsoft.com/office/drawing/2014/main" id="{095BFB38-4845-43E5-99C8-191C845C11CD}"/>
              </a:ext>
            </a:extLst>
          </p:cNvPr>
          <p:cNvSpPr>
            <a:spLocks noGrp="1"/>
          </p:cNvSpPr>
          <p:nvPr>
            <p:ph idx="1"/>
          </p:nvPr>
        </p:nvSpPr>
        <p:spPr>
          <a:xfrm>
            <a:off x="457280" y="1600570"/>
            <a:ext cx="8231029" cy="4710211"/>
          </a:xfrm>
        </p:spPr>
        <p:txBody>
          <a:bodyPr>
            <a:normAutofit fontScale="85000" lnSpcReduction="20000"/>
          </a:bodyPr>
          <a:lstStyle/>
          <a:p>
            <a:pPr marL="0" indent="0">
              <a:buNone/>
            </a:pPr>
            <a:r>
              <a:rPr lang="en-US" dirty="0"/>
              <a:t>RED COURSE Navigation must be as difficult as possible with small contour and point features as preferred control sites (no obvious attack points, no handrails, etc.). Control sites should be placed in areas rich in detail. Route choice should be an important element in most legs. Doglegs are not permitted. For older age classes, extra care must be taken so that navigation is still technically difficult, but the terrain and route choices are less physically challenging. Courses should avoid, to the extent possible, excessive climb, high fences or fences that are difficult to cross, steep erosion gullies and rough terrain that is physically challenging to get through. Note: It may be impossible to set RED courses on some maps.</a:t>
            </a:r>
            <a:endParaRPr lang="en-NZ" dirty="0"/>
          </a:p>
        </p:txBody>
      </p:sp>
    </p:spTree>
    <p:extLst>
      <p:ext uri="{BB962C8B-B14F-4D97-AF65-F5344CB8AC3E}">
        <p14:creationId xmlns:p14="http://schemas.microsoft.com/office/powerpoint/2010/main" val="95829332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31BF4A-921E-DA88-DEEF-0B6A9B9CC6BF}"/>
              </a:ext>
            </a:extLst>
          </p:cNvPr>
          <p:cNvSpPr>
            <a:spLocks noGrp="1"/>
          </p:cNvSpPr>
          <p:nvPr>
            <p:ph type="title"/>
          </p:nvPr>
        </p:nvSpPr>
        <p:spPr>
          <a:xfrm>
            <a:off x="457280" y="274703"/>
            <a:ext cx="8231029" cy="1143264"/>
          </a:xfrm>
          <a:noFill/>
          <a:ln w="25400">
            <a:solidFill>
              <a:srgbClr val="FFC000"/>
            </a:solidFill>
          </a:ln>
        </p:spPr>
        <p:txBody>
          <a:bodyPr>
            <a:normAutofit/>
          </a:bodyPr>
          <a:lstStyle/>
          <a:p>
            <a:r>
              <a:rPr lang="en-NZ" dirty="0"/>
              <a:t>This session</a:t>
            </a:r>
          </a:p>
        </p:txBody>
      </p:sp>
      <p:sp>
        <p:nvSpPr>
          <p:cNvPr id="5" name="Content Placeholder 2">
            <a:extLst>
              <a:ext uri="{FF2B5EF4-FFF2-40B4-BE49-F238E27FC236}">
                <a16:creationId xmlns:a16="http://schemas.microsoft.com/office/drawing/2014/main" id="{86BEDD1C-DF31-0795-4104-788997C33C34}"/>
              </a:ext>
            </a:extLst>
          </p:cNvPr>
          <p:cNvSpPr>
            <a:spLocks noGrp="1"/>
          </p:cNvSpPr>
          <p:nvPr>
            <p:ph idx="1"/>
          </p:nvPr>
        </p:nvSpPr>
        <p:spPr>
          <a:xfrm>
            <a:off x="457280" y="1600570"/>
            <a:ext cx="8231029" cy="4710211"/>
          </a:xfrm>
        </p:spPr>
        <p:txBody>
          <a:bodyPr>
            <a:normAutofit/>
          </a:bodyPr>
          <a:lstStyle/>
          <a:p>
            <a:r>
              <a:rPr lang="en-NZ" dirty="0"/>
              <a:t>Ask again after the definitions…..</a:t>
            </a:r>
          </a:p>
          <a:p>
            <a:r>
              <a:rPr lang="en-NZ" dirty="0"/>
              <a:t>Question – If we look at a 5 course club event, White, Yellow, Orange, Short Red, Long Red, Which is the hardest to set….?</a:t>
            </a:r>
          </a:p>
          <a:p>
            <a:r>
              <a:rPr lang="en-NZ" dirty="0"/>
              <a:t>Second hardest?</a:t>
            </a:r>
          </a:p>
          <a:p>
            <a:pPr>
              <a:buNone/>
            </a:pPr>
            <a:endParaRPr lang="en-NZ" dirty="0"/>
          </a:p>
        </p:txBody>
      </p:sp>
    </p:spTree>
    <p:extLst>
      <p:ext uri="{BB962C8B-B14F-4D97-AF65-F5344CB8AC3E}">
        <p14:creationId xmlns:p14="http://schemas.microsoft.com/office/powerpoint/2010/main" val="404315457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WHITE COURSE</a:t>
            </a:r>
          </a:p>
        </p:txBody>
      </p:sp>
      <p:sp>
        <p:nvSpPr>
          <p:cNvPr id="3" name="Content Placeholder 2"/>
          <p:cNvSpPr>
            <a:spLocks noGrp="1"/>
          </p:cNvSpPr>
          <p:nvPr>
            <p:ph idx="1"/>
          </p:nvPr>
        </p:nvSpPr>
        <p:spPr>
          <a:xfrm>
            <a:off x="457280" y="1629594"/>
            <a:ext cx="8231029" cy="5229994"/>
          </a:xfrm>
        </p:spPr>
        <p:txBody>
          <a:bodyPr>
            <a:noAutofit/>
          </a:bodyPr>
          <a:lstStyle/>
          <a:p>
            <a:r>
              <a:rPr lang="en-NZ" dirty="0"/>
              <a:t> Courses must follow </a:t>
            </a:r>
            <a:r>
              <a:rPr lang="en-NZ" b="1" dirty="0"/>
              <a:t>drawn linear features</a:t>
            </a:r>
          </a:p>
          <a:p>
            <a:r>
              <a:rPr lang="en-NZ" dirty="0"/>
              <a:t> A control site must be placed at </a:t>
            </a:r>
            <a:r>
              <a:rPr lang="en-NZ" b="1" dirty="0"/>
              <a:t>every decision point </a:t>
            </a:r>
            <a:r>
              <a:rPr lang="en-NZ" dirty="0"/>
              <a:t>(which may be closer than the minimum separation distance) </a:t>
            </a:r>
            <a:r>
              <a:rPr lang="en-NZ" sz="1100" dirty="0">
                <a:solidFill>
                  <a:srgbClr val="00B0F0"/>
                </a:solidFill>
              </a:rPr>
              <a:t>Is there something that could be done here?</a:t>
            </a:r>
            <a:endParaRPr lang="en-NZ" sz="1100" b="1" dirty="0">
              <a:solidFill>
                <a:srgbClr val="00B0F0"/>
              </a:solidFill>
            </a:endParaRPr>
          </a:p>
          <a:p>
            <a:r>
              <a:rPr lang="en-NZ" dirty="0"/>
              <a:t>All control markers must be </a:t>
            </a:r>
            <a:r>
              <a:rPr lang="en-NZ" b="1" dirty="0"/>
              <a:t>visible from the approach side</a:t>
            </a:r>
            <a:r>
              <a:rPr lang="en-NZ" dirty="0"/>
              <a:t>. </a:t>
            </a:r>
          </a:p>
          <a:p>
            <a:r>
              <a:rPr lang="en-NZ" dirty="0"/>
              <a:t>Where the course has to deviate from the handrail feature the route must be marked all the way until a new handrail feature is reached (</a:t>
            </a:r>
            <a:r>
              <a:rPr lang="en-NZ" dirty="0" err="1"/>
              <a:t>i.e</a:t>
            </a:r>
            <a:r>
              <a:rPr lang="en-NZ" dirty="0"/>
              <a:t> taped route)</a:t>
            </a:r>
          </a:p>
        </p:txBody>
      </p:sp>
    </p:spTree>
    <p:extLst>
      <p:ext uri="{BB962C8B-B14F-4D97-AF65-F5344CB8AC3E}">
        <p14:creationId xmlns:p14="http://schemas.microsoft.com/office/powerpoint/2010/main" val="52139629"/>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EVENT INFORMATION</a:t>
            </a:r>
          </a:p>
        </p:txBody>
      </p:sp>
      <p:sp>
        <p:nvSpPr>
          <p:cNvPr id="7" name="Content Placeholder 2"/>
          <p:cNvSpPr>
            <a:spLocks noGrp="1"/>
          </p:cNvSpPr>
          <p:nvPr>
            <p:ph idx="1"/>
          </p:nvPr>
        </p:nvSpPr>
        <p:spPr>
          <a:xfrm>
            <a:off x="457280" y="1600570"/>
            <a:ext cx="8231029" cy="4710211"/>
          </a:xfrm>
        </p:spPr>
        <p:txBody>
          <a:bodyPr>
            <a:normAutofit/>
          </a:bodyPr>
          <a:lstStyle/>
          <a:p>
            <a:pPr>
              <a:buNone/>
            </a:pPr>
            <a:r>
              <a:rPr lang="en-NZ" b="1" dirty="0"/>
              <a:t>Preliminary information</a:t>
            </a:r>
          </a:p>
          <a:p>
            <a:r>
              <a:rPr lang="en-NZ" dirty="0"/>
              <a:t>Should be published ASAP</a:t>
            </a:r>
            <a:endParaRPr lang="en-NZ" strike="sngStrike" dirty="0"/>
          </a:p>
          <a:p>
            <a:r>
              <a:rPr lang="en-NZ" dirty="0"/>
              <a:t>When, where, what.</a:t>
            </a:r>
          </a:p>
          <a:p>
            <a:r>
              <a:rPr lang="en-NZ" dirty="0"/>
              <a:t>Organiser contact details</a:t>
            </a:r>
          </a:p>
          <a:p>
            <a:r>
              <a:rPr lang="en-NZ" dirty="0"/>
              <a:t>Embargoed areas</a:t>
            </a:r>
          </a:p>
          <a:p>
            <a:r>
              <a:rPr lang="en-NZ" dirty="0"/>
              <a:t>Nature of terrain</a:t>
            </a:r>
          </a:p>
          <a:p>
            <a:endParaRPr lang="en-NZ" dirty="0"/>
          </a:p>
          <a:p>
            <a:pPr>
              <a:buNone/>
            </a:pPr>
            <a:endParaRPr lang="en-NZ" dirty="0"/>
          </a:p>
          <a:p>
            <a:pPr>
              <a:buNone/>
            </a:pPr>
            <a:endParaRPr lang="en-NZ" dirty="0"/>
          </a:p>
        </p:txBody>
      </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FD7A81B1-32C5-C880-B537-9E0C20EC7C98}"/>
                  </a:ext>
                </a:extLst>
              </p14:cNvPr>
              <p14:cNvContentPartPr/>
              <p14:nvPr/>
            </p14:nvContentPartPr>
            <p14:xfrm>
              <a:off x="573223" y="1692341"/>
              <a:ext cx="4928040" cy="3504960"/>
            </p14:xfrm>
          </p:contentPart>
        </mc:Choice>
        <mc:Fallback xmlns="">
          <p:pic>
            <p:nvPicPr>
              <p:cNvPr id="18" name="Ink 17">
                <a:extLst>
                  <a:ext uri="{FF2B5EF4-FFF2-40B4-BE49-F238E27FC236}">
                    <a16:creationId xmlns:a16="http://schemas.microsoft.com/office/drawing/2014/main" id="{FD7A81B1-32C5-C880-B537-9E0C20EC7C98}"/>
                  </a:ext>
                </a:extLst>
              </p:cNvPr>
              <p:cNvPicPr/>
              <p:nvPr/>
            </p:nvPicPr>
            <p:blipFill>
              <a:blip r:embed="rId4"/>
              <a:stretch>
                <a:fillRect/>
              </a:stretch>
            </p:blipFill>
            <p:spPr>
              <a:xfrm>
                <a:off x="519223" y="1584701"/>
                <a:ext cx="5035680" cy="3720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6863FE73-4152-7188-8BC6-411199900425}"/>
                  </a:ext>
                </a:extLst>
              </p14:cNvPr>
              <p14:cNvContentPartPr/>
              <p14:nvPr/>
            </p14:nvContentPartPr>
            <p14:xfrm>
              <a:off x="591583" y="1536461"/>
              <a:ext cx="5231880" cy="3333960"/>
            </p14:xfrm>
          </p:contentPart>
        </mc:Choice>
        <mc:Fallback xmlns="">
          <p:pic>
            <p:nvPicPr>
              <p:cNvPr id="19" name="Ink 18">
                <a:extLst>
                  <a:ext uri="{FF2B5EF4-FFF2-40B4-BE49-F238E27FC236}">
                    <a16:creationId xmlns:a16="http://schemas.microsoft.com/office/drawing/2014/main" id="{6863FE73-4152-7188-8BC6-411199900425}"/>
                  </a:ext>
                </a:extLst>
              </p:cNvPr>
              <p:cNvPicPr/>
              <p:nvPr/>
            </p:nvPicPr>
            <p:blipFill>
              <a:blip r:embed="rId6"/>
              <a:stretch>
                <a:fillRect/>
              </a:stretch>
            </p:blipFill>
            <p:spPr>
              <a:xfrm>
                <a:off x="537943" y="1428461"/>
                <a:ext cx="5339520" cy="3549600"/>
              </a:xfrm>
              <a:prstGeom prst="rect">
                <a:avLst/>
              </a:prstGeom>
            </p:spPr>
          </p:pic>
        </mc:Fallback>
      </mc:AlternateContent>
      <p:sp>
        <p:nvSpPr>
          <p:cNvPr id="20" name="TextBox 19">
            <a:extLst>
              <a:ext uri="{FF2B5EF4-FFF2-40B4-BE49-F238E27FC236}">
                <a16:creationId xmlns:a16="http://schemas.microsoft.com/office/drawing/2014/main" id="{DADC1B8E-5F9B-F153-F3C5-7D1D788B7453}"/>
              </a:ext>
            </a:extLst>
          </p:cNvPr>
          <p:cNvSpPr txBox="1"/>
          <p:nvPr/>
        </p:nvSpPr>
        <p:spPr>
          <a:xfrm>
            <a:off x="591583" y="5446018"/>
            <a:ext cx="7149563" cy="646331"/>
          </a:xfrm>
          <a:prstGeom prst="rect">
            <a:avLst/>
          </a:prstGeom>
          <a:noFill/>
        </p:spPr>
        <p:txBody>
          <a:bodyPr wrap="square" rtlCol="0">
            <a:spAutoFit/>
          </a:bodyPr>
          <a:lstStyle/>
          <a:p>
            <a:r>
              <a:rPr lang="en-NZ" dirty="0">
                <a:solidFill>
                  <a:srgbClr val="FF0000"/>
                </a:solidFill>
              </a:rPr>
              <a:t>This should be all done at club organisation level and probably isn’t required from a controller for a club event</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WHITE COURSE</a:t>
            </a:r>
          </a:p>
        </p:txBody>
      </p:sp>
      <p:sp>
        <p:nvSpPr>
          <p:cNvPr id="3" name="Content Placeholder 2"/>
          <p:cNvSpPr>
            <a:spLocks noGrp="1"/>
          </p:cNvSpPr>
          <p:nvPr>
            <p:ph idx="1"/>
          </p:nvPr>
        </p:nvSpPr>
        <p:spPr>
          <a:xfrm>
            <a:off x="457280" y="1557586"/>
            <a:ext cx="8231029" cy="5184576"/>
          </a:xfrm>
        </p:spPr>
        <p:txBody>
          <a:bodyPr>
            <a:noAutofit/>
          </a:bodyPr>
          <a:lstStyle/>
          <a:p>
            <a:r>
              <a:rPr lang="en-NZ" dirty="0"/>
              <a:t>The start triangle shall be on a linear feature. If no such feature is available, then there must be a taped route all the way from the start to a linear feature (i.e. the first control). </a:t>
            </a:r>
          </a:p>
          <a:p>
            <a:r>
              <a:rPr lang="en-NZ" dirty="0"/>
              <a:t>Compass use is limited to map orientation only. </a:t>
            </a:r>
          </a:p>
          <a:p>
            <a:r>
              <a:rPr lang="en-NZ" b="1" dirty="0"/>
              <a:t>No route choice </a:t>
            </a:r>
            <a:r>
              <a:rPr lang="en-NZ" dirty="0"/>
              <a:t>is offered. </a:t>
            </a:r>
          </a:p>
          <a:p>
            <a:r>
              <a:rPr lang="en-NZ" dirty="0"/>
              <a:t>Doglegs are permitted.  </a:t>
            </a:r>
          </a:p>
          <a:p>
            <a:r>
              <a:rPr lang="en-NZ" dirty="0"/>
              <a:t>Used for M/W10, M/W12B</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E516A6E-F84B-3A20-8019-1547E92BCA62}"/>
                  </a:ext>
                </a:extLst>
              </p14:cNvPr>
              <p14:cNvContentPartPr/>
              <p14:nvPr/>
            </p14:nvContentPartPr>
            <p14:xfrm>
              <a:off x="805063" y="6086861"/>
              <a:ext cx="4644360" cy="138960"/>
            </p14:xfrm>
          </p:contentPart>
        </mc:Choice>
        <mc:Fallback xmlns="">
          <p:pic>
            <p:nvPicPr>
              <p:cNvPr id="4" name="Ink 3">
                <a:extLst>
                  <a:ext uri="{FF2B5EF4-FFF2-40B4-BE49-F238E27FC236}">
                    <a16:creationId xmlns:a16="http://schemas.microsoft.com/office/drawing/2014/main" id="{BE516A6E-F84B-3A20-8019-1547E92BCA62}"/>
                  </a:ext>
                </a:extLst>
              </p:cNvPr>
              <p:cNvPicPr/>
              <p:nvPr/>
            </p:nvPicPr>
            <p:blipFill>
              <a:blip r:embed="rId3"/>
              <a:stretch>
                <a:fillRect/>
              </a:stretch>
            </p:blipFill>
            <p:spPr>
              <a:xfrm>
                <a:off x="751423" y="5979221"/>
                <a:ext cx="4752000" cy="354600"/>
              </a:xfrm>
              <a:prstGeom prst="rect">
                <a:avLst/>
              </a:prstGeom>
            </p:spPr>
          </p:pic>
        </mc:Fallback>
      </mc:AlternateContent>
    </p:spTree>
    <p:extLst>
      <p:ext uri="{BB962C8B-B14F-4D97-AF65-F5344CB8AC3E}">
        <p14:creationId xmlns:p14="http://schemas.microsoft.com/office/powerpoint/2010/main" val="126311975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WHITE COURSE TIPS</a:t>
            </a:r>
          </a:p>
        </p:txBody>
      </p:sp>
      <p:sp>
        <p:nvSpPr>
          <p:cNvPr id="3" name="Content Placeholder 2"/>
          <p:cNvSpPr>
            <a:spLocks noGrp="1"/>
          </p:cNvSpPr>
          <p:nvPr>
            <p:ph idx="1"/>
          </p:nvPr>
        </p:nvSpPr>
        <p:spPr>
          <a:xfrm>
            <a:off x="457280" y="1600571"/>
            <a:ext cx="8231029" cy="4997575"/>
          </a:xfrm>
        </p:spPr>
        <p:txBody>
          <a:bodyPr>
            <a:normAutofit lnSpcReduction="10000"/>
          </a:bodyPr>
          <a:lstStyle/>
          <a:p>
            <a:r>
              <a:rPr lang="en-US" sz="3200" dirty="0"/>
              <a:t>Keep it simple and safe, the goal is for everyone to finish. </a:t>
            </a:r>
          </a:p>
          <a:p>
            <a:r>
              <a:rPr lang="en-NZ" dirty="0"/>
              <a:t>Follow a child around a white or yellow course to get an idea of how young children orienteer.</a:t>
            </a:r>
          </a:p>
          <a:p>
            <a:r>
              <a:rPr lang="en-NZ" dirty="0"/>
              <a:t>Consider safety of young children – avoid water hazards such as deep stream crossings, roads with traffic etc. Remember children do not always assess danger in the same way as an adult.</a:t>
            </a:r>
          </a:p>
          <a:p>
            <a:endParaRPr lang="en-NZ" dirty="0"/>
          </a:p>
          <a:p>
            <a:endParaRPr lang="en-NZ" dirty="0"/>
          </a:p>
          <a:p>
            <a:endParaRPr lang="en-US" sz="3200" dirty="0"/>
          </a:p>
        </p:txBody>
      </p:sp>
    </p:spTree>
    <p:extLst>
      <p:ext uri="{BB962C8B-B14F-4D97-AF65-F5344CB8AC3E}">
        <p14:creationId xmlns:p14="http://schemas.microsoft.com/office/powerpoint/2010/main" val="24590015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WHITE COURSE TIPS</a:t>
            </a:r>
          </a:p>
        </p:txBody>
      </p:sp>
      <p:sp>
        <p:nvSpPr>
          <p:cNvPr id="3" name="Content Placeholder 2"/>
          <p:cNvSpPr>
            <a:spLocks noGrp="1"/>
          </p:cNvSpPr>
          <p:nvPr>
            <p:ph idx="1"/>
          </p:nvPr>
        </p:nvSpPr>
        <p:spPr>
          <a:xfrm>
            <a:off x="457280" y="1600571"/>
            <a:ext cx="8231029" cy="4997575"/>
          </a:xfrm>
        </p:spPr>
        <p:txBody>
          <a:bodyPr>
            <a:normAutofit fontScale="92500"/>
          </a:bodyPr>
          <a:lstStyle/>
          <a:p>
            <a:r>
              <a:rPr lang="en-NZ" dirty="0"/>
              <a:t>Try to make the course exciting – don’t just run them around a square of forest roads. Use taped routes to connect up different types of linear features.</a:t>
            </a:r>
          </a:p>
          <a:p>
            <a:r>
              <a:rPr lang="en-US" sz="3200" dirty="0"/>
              <a:t>Make sure your linear features are obvious on the ground and map </a:t>
            </a:r>
            <a:r>
              <a:rPr lang="en-US" sz="3200" dirty="0" err="1"/>
              <a:t>i.e</a:t>
            </a:r>
            <a:r>
              <a:rPr lang="en-US" sz="3200" dirty="0"/>
              <a:t> no vague old MTB tracks.</a:t>
            </a:r>
          </a:p>
          <a:p>
            <a:r>
              <a:rPr lang="en-NZ" dirty="0"/>
              <a:t>Place white course controls so that the competitor is led in the right direction for the next leg. Consider using sad/happy faces to help.</a:t>
            </a:r>
          </a:p>
          <a:p>
            <a:pPr marL="0" indent="0">
              <a:buNone/>
            </a:pPr>
            <a:endParaRPr lang="en-US" sz="3200"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25400">
            <a:solidFill>
              <a:srgbClr val="FFC000"/>
            </a:solidFill>
          </a:ln>
        </p:spPr>
        <p:txBody>
          <a:bodyPr/>
          <a:lstStyle/>
          <a:p>
            <a:r>
              <a:rPr lang="en-NZ" dirty="0"/>
              <a:t>WHITE COURSE TIPS</a:t>
            </a:r>
          </a:p>
        </p:txBody>
      </p:sp>
      <p:sp>
        <p:nvSpPr>
          <p:cNvPr id="3" name="Content Placeholder 2"/>
          <p:cNvSpPr>
            <a:spLocks noGrp="1"/>
          </p:cNvSpPr>
          <p:nvPr>
            <p:ph idx="1"/>
          </p:nvPr>
        </p:nvSpPr>
        <p:spPr>
          <a:xfrm>
            <a:off x="457280" y="1600571"/>
            <a:ext cx="8508002" cy="5069583"/>
          </a:xfrm>
        </p:spPr>
        <p:txBody>
          <a:bodyPr>
            <a:normAutofit/>
          </a:bodyPr>
          <a:lstStyle/>
          <a:p>
            <a:r>
              <a:rPr lang="en-NZ" dirty="0"/>
              <a:t>1:7,500 scale or bigger</a:t>
            </a:r>
          </a:p>
          <a:p>
            <a:r>
              <a:rPr lang="en-NZ" dirty="0"/>
              <a:t>Written control descriptions on the map</a:t>
            </a:r>
          </a:p>
          <a:p>
            <a:r>
              <a:rPr lang="en-NZ" dirty="0"/>
              <a:t>Legend on the map</a:t>
            </a:r>
          </a:p>
          <a:p>
            <a:r>
              <a:rPr lang="en-US" dirty="0"/>
              <a:t>May need a different (more obvious and visible) start triangle from the other courses.</a:t>
            </a:r>
          </a:p>
          <a:p>
            <a:endParaRPr lang="en-NZ"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25400">
            <a:solidFill>
              <a:srgbClr val="FFC000"/>
            </a:solidFill>
          </a:ln>
        </p:spPr>
        <p:txBody>
          <a:bodyPr/>
          <a:lstStyle/>
          <a:p>
            <a:r>
              <a:rPr lang="en-NZ" dirty="0"/>
              <a:t>BORING WHITE COURSE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2897" y="1629594"/>
            <a:ext cx="4979793" cy="5138892"/>
          </a:xfrm>
          <a:prstGeom prst="rect">
            <a:avLst/>
          </a:prstGeom>
        </p:spPr>
      </p:pic>
    </p:spTree>
    <p:extLst>
      <p:ext uri="{BB962C8B-B14F-4D97-AF65-F5344CB8AC3E}">
        <p14:creationId xmlns:p14="http://schemas.microsoft.com/office/powerpoint/2010/main" val="2433447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25400">
            <a:solidFill>
              <a:srgbClr val="FFC000"/>
            </a:solidFill>
          </a:ln>
        </p:spPr>
        <p:txBody>
          <a:bodyPr/>
          <a:lstStyle/>
          <a:p>
            <a:r>
              <a:rPr lang="en-NZ" dirty="0"/>
              <a:t>FUN WHITE COURSE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4400" y="1630800"/>
            <a:ext cx="5008626" cy="5168646"/>
          </a:xfrm>
          <a:prstGeom prst="rect">
            <a:avLst/>
          </a:prstGeom>
        </p:spPr>
      </p:pic>
    </p:spTree>
    <p:extLst>
      <p:ext uri="{BB962C8B-B14F-4D97-AF65-F5344CB8AC3E}">
        <p14:creationId xmlns:p14="http://schemas.microsoft.com/office/powerpoint/2010/main" val="42221709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25400">
            <a:solidFill>
              <a:srgbClr val="FFC000"/>
            </a:solidFill>
          </a:ln>
        </p:spPr>
        <p:txBody>
          <a:bodyPr/>
          <a:lstStyle/>
          <a:p>
            <a:r>
              <a:rPr lang="en-NZ" dirty="0"/>
              <a:t>WHITE COURSE?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p:blipFill>
        <p:spPr>
          <a:xfrm>
            <a:off x="792374" y="1536948"/>
            <a:ext cx="7560840" cy="5076914"/>
          </a:xfrm>
          <a:prstGeom prst="rect">
            <a:avLst/>
          </a:prstGeom>
        </p:spPr>
      </p:pic>
    </p:spTree>
    <p:extLst>
      <p:ext uri="{BB962C8B-B14F-4D97-AF65-F5344CB8AC3E}">
        <p14:creationId xmlns:p14="http://schemas.microsoft.com/office/powerpoint/2010/main" val="84839142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YELLOW COURSE</a:t>
            </a:r>
          </a:p>
        </p:txBody>
      </p:sp>
      <p:sp>
        <p:nvSpPr>
          <p:cNvPr id="4" name="Content Placeholder 3"/>
          <p:cNvSpPr>
            <a:spLocks noGrp="1"/>
          </p:cNvSpPr>
          <p:nvPr>
            <p:ph idx="1"/>
          </p:nvPr>
        </p:nvSpPr>
        <p:spPr>
          <a:xfrm>
            <a:off x="457280" y="1701602"/>
            <a:ext cx="8231029" cy="4997402"/>
          </a:xfrm>
        </p:spPr>
        <p:txBody>
          <a:bodyPr>
            <a:noAutofit/>
          </a:bodyPr>
          <a:lstStyle/>
          <a:p>
            <a:r>
              <a:rPr lang="en-NZ" dirty="0"/>
              <a:t>Control sites must be </a:t>
            </a:r>
            <a:r>
              <a:rPr lang="en-NZ" b="1" dirty="0"/>
              <a:t>on or near </a:t>
            </a:r>
            <a:r>
              <a:rPr lang="en-NZ" dirty="0"/>
              <a:t>(&lt;50 m) </a:t>
            </a:r>
            <a:r>
              <a:rPr lang="en-NZ" b="1" dirty="0"/>
              <a:t>drawn linear features </a:t>
            </a:r>
            <a:r>
              <a:rPr lang="en-NZ" dirty="0"/>
              <a:t>but preferably not at turning points. This gives the opportunity for </a:t>
            </a:r>
            <a:r>
              <a:rPr lang="en-NZ" b="1" dirty="0"/>
              <a:t>limited route choice</a:t>
            </a:r>
            <a:r>
              <a:rPr lang="en-NZ" dirty="0"/>
              <a:t>. </a:t>
            </a:r>
          </a:p>
          <a:p>
            <a:r>
              <a:rPr lang="en-NZ" dirty="0"/>
              <a:t>Control sites shall be </a:t>
            </a:r>
            <a:r>
              <a:rPr lang="en-NZ" b="1" dirty="0"/>
              <a:t>visible from the approach side</a:t>
            </a:r>
            <a:r>
              <a:rPr lang="en-NZ" dirty="0"/>
              <a:t> by any reasonable route. </a:t>
            </a:r>
          </a:p>
          <a:p>
            <a:r>
              <a:rPr lang="en-NZ" dirty="0"/>
              <a:t>Compass use is limited to rough directional navigation. </a:t>
            </a:r>
          </a:p>
        </p:txBody>
      </p:sp>
    </p:spTree>
    <p:extLst>
      <p:ext uri="{BB962C8B-B14F-4D97-AF65-F5344CB8AC3E}">
        <p14:creationId xmlns:p14="http://schemas.microsoft.com/office/powerpoint/2010/main" val="102537426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YELLOW COURSE</a:t>
            </a:r>
          </a:p>
        </p:txBody>
      </p:sp>
      <p:sp>
        <p:nvSpPr>
          <p:cNvPr id="4" name="Content Placeholder 3"/>
          <p:cNvSpPr>
            <a:spLocks noGrp="1"/>
          </p:cNvSpPr>
          <p:nvPr>
            <p:ph idx="1"/>
          </p:nvPr>
        </p:nvSpPr>
        <p:spPr>
          <a:xfrm>
            <a:off x="457280" y="1600571"/>
            <a:ext cx="8231029" cy="5069583"/>
          </a:xfrm>
        </p:spPr>
        <p:txBody>
          <a:bodyPr>
            <a:normAutofit/>
          </a:bodyPr>
          <a:lstStyle/>
          <a:p>
            <a:r>
              <a:rPr lang="en-NZ" dirty="0"/>
              <a:t>Legs should </a:t>
            </a:r>
            <a:r>
              <a:rPr lang="en-NZ" b="1" dirty="0"/>
              <a:t>not</a:t>
            </a:r>
            <a:r>
              <a:rPr lang="en-NZ" dirty="0"/>
              <a:t> require distance estimation Make sure controls have obvious, easily identified attack points.</a:t>
            </a:r>
          </a:p>
          <a:p>
            <a:r>
              <a:rPr lang="en-NZ" dirty="0"/>
              <a:t>Contour recognition is not required for navigation but simple contour features may be used for control sites.</a:t>
            </a:r>
          </a:p>
          <a:p>
            <a:r>
              <a:rPr lang="en-NZ" dirty="0"/>
              <a:t>Doglegs are permitted. </a:t>
            </a:r>
          </a:p>
          <a:p>
            <a:r>
              <a:rPr lang="en-NZ" dirty="0"/>
              <a:t>Used for: M/W12-A, M/W-14B, adult C classes </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423516CC-AFFE-18BF-ADF0-F496E5ADEB1B}"/>
                  </a:ext>
                </a:extLst>
              </p14:cNvPr>
              <p14:cNvContentPartPr/>
              <p14:nvPr/>
            </p14:nvContentPartPr>
            <p14:xfrm>
              <a:off x="1004180" y="5566301"/>
              <a:ext cx="7447680" cy="148680"/>
            </p14:xfrm>
          </p:contentPart>
        </mc:Choice>
        <mc:Fallback xmlns="">
          <p:pic>
            <p:nvPicPr>
              <p:cNvPr id="3" name="Ink 2">
                <a:extLst>
                  <a:ext uri="{FF2B5EF4-FFF2-40B4-BE49-F238E27FC236}">
                    <a16:creationId xmlns:a16="http://schemas.microsoft.com/office/drawing/2014/main" id="{423516CC-AFFE-18BF-ADF0-F496E5ADEB1B}"/>
                  </a:ext>
                </a:extLst>
              </p:cNvPr>
              <p:cNvPicPr/>
              <p:nvPr/>
            </p:nvPicPr>
            <p:blipFill>
              <a:blip r:embed="rId3"/>
              <a:stretch>
                <a:fillRect/>
              </a:stretch>
            </p:blipFill>
            <p:spPr>
              <a:xfrm>
                <a:off x="950180" y="5458301"/>
                <a:ext cx="7555320" cy="364320"/>
              </a:xfrm>
              <a:prstGeom prst="rect">
                <a:avLst/>
              </a:prstGeom>
            </p:spPr>
          </p:pic>
        </mc:Fallback>
      </mc:AlternateContent>
    </p:spTree>
    <p:extLst>
      <p:ext uri="{BB962C8B-B14F-4D97-AF65-F5344CB8AC3E}">
        <p14:creationId xmlns:p14="http://schemas.microsoft.com/office/powerpoint/2010/main" val="7129550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YELLOW COURSE TIPS</a:t>
            </a:r>
          </a:p>
        </p:txBody>
      </p:sp>
      <p:sp>
        <p:nvSpPr>
          <p:cNvPr id="3" name="Content Placeholder 2"/>
          <p:cNvSpPr>
            <a:spLocks noGrp="1"/>
          </p:cNvSpPr>
          <p:nvPr>
            <p:ph idx="1"/>
          </p:nvPr>
        </p:nvSpPr>
        <p:spPr>
          <a:xfrm>
            <a:off x="457280" y="1600571"/>
            <a:ext cx="8231029" cy="4997575"/>
          </a:xfrm>
        </p:spPr>
        <p:txBody>
          <a:bodyPr>
            <a:normAutofit fontScale="85000" lnSpcReduction="10000"/>
          </a:bodyPr>
          <a:lstStyle/>
          <a:p>
            <a:r>
              <a:rPr lang="en-US" dirty="0"/>
              <a:t>Incorporates two progression levels for the competitor from White courses</a:t>
            </a:r>
          </a:p>
          <a:p>
            <a:r>
              <a:rPr lang="en-US" dirty="0"/>
              <a:t>First is choosing which handrails and making decisions at junctions without a control to guide you. </a:t>
            </a:r>
          </a:p>
          <a:p>
            <a:r>
              <a:rPr lang="en-US" dirty="0"/>
              <a:t>Still needs that “safety” element discussed in white courses where features are obvious </a:t>
            </a:r>
            <a:r>
              <a:rPr lang="en-US" dirty="0" err="1"/>
              <a:t>etc</a:t>
            </a:r>
            <a:endParaRPr lang="en-US" dirty="0"/>
          </a:p>
          <a:p>
            <a:r>
              <a:rPr lang="en-US" dirty="0"/>
              <a:t>Next level is to give safe opportunities for people to test and improve their navigation by cutting corners. </a:t>
            </a:r>
          </a:p>
          <a:p>
            <a:r>
              <a:rPr lang="en-US" dirty="0"/>
              <a:t>Better navigators should be faster cutting the corner.</a:t>
            </a:r>
          </a:p>
          <a:p>
            <a:r>
              <a:rPr lang="en-US" dirty="0"/>
              <a:t>Fine navigation is not required, searching for the control is not our sport!</a:t>
            </a:r>
          </a:p>
          <a:p>
            <a:endParaRPr lang="en-NZ" dirty="0"/>
          </a:p>
          <a:p>
            <a:pPr marL="0" indent="0">
              <a:buNone/>
            </a:pPr>
            <a:endParaRPr lang="en-US" sz="3200"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60E5E5E-9A39-1C08-CE1C-5E9B88CFE068}"/>
                  </a:ext>
                </a:extLst>
              </p14:cNvPr>
              <p14:cNvContentPartPr/>
              <p14:nvPr/>
            </p14:nvContentPartPr>
            <p14:xfrm>
              <a:off x="5329580" y="5515541"/>
              <a:ext cx="2224080" cy="99720"/>
            </p14:xfrm>
          </p:contentPart>
        </mc:Choice>
        <mc:Fallback xmlns="">
          <p:pic>
            <p:nvPicPr>
              <p:cNvPr id="4" name="Ink 3">
                <a:extLst>
                  <a:ext uri="{FF2B5EF4-FFF2-40B4-BE49-F238E27FC236}">
                    <a16:creationId xmlns:a16="http://schemas.microsoft.com/office/drawing/2014/main" id="{F60E5E5E-9A39-1C08-CE1C-5E9B88CFE068}"/>
                  </a:ext>
                </a:extLst>
              </p:cNvPr>
              <p:cNvPicPr/>
              <p:nvPr/>
            </p:nvPicPr>
            <p:blipFill>
              <a:blip r:embed="rId3"/>
              <a:stretch>
                <a:fillRect/>
              </a:stretch>
            </p:blipFill>
            <p:spPr>
              <a:xfrm>
                <a:off x="5275940" y="5407541"/>
                <a:ext cx="233172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548D867E-FE24-F24E-3891-B279997AE7D2}"/>
                  </a:ext>
                </a:extLst>
              </p14:cNvPr>
              <p14:cNvContentPartPr/>
              <p14:nvPr/>
            </p14:nvContentPartPr>
            <p14:xfrm>
              <a:off x="961700" y="5926301"/>
              <a:ext cx="3251160" cy="24840"/>
            </p14:xfrm>
          </p:contentPart>
        </mc:Choice>
        <mc:Fallback xmlns="">
          <p:pic>
            <p:nvPicPr>
              <p:cNvPr id="5" name="Ink 4">
                <a:extLst>
                  <a:ext uri="{FF2B5EF4-FFF2-40B4-BE49-F238E27FC236}">
                    <a16:creationId xmlns:a16="http://schemas.microsoft.com/office/drawing/2014/main" id="{548D867E-FE24-F24E-3891-B279997AE7D2}"/>
                  </a:ext>
                </a:extLst>
              </p:cNvPr>
              <p:cNvPicPr/>
              <p:nvPr/>
            </p:nvPicPr>
            <p:blipFill>
              <a:blip r:embed="rId5"/>
              <a:stretch>
                <a:fillRect/>
              </a:stretch>
            </p:blipFill>
            <p:spPr>
              <a:xfrm>
                <a:off x="907700" y="5818661"/>
                <a:ext cx="3358800" cy="240480"/>
              </a:xfrm>
              <a:prstGeom prst="rect">
                <a:avLst/>
              </a:prstGeom>
            </p:spPr>
          </p:pic>
        </mc:Fallback>
      </mc:AlternateContent>
    </p:spTree>
    <p:extLst>
      <p:ext uri="{BB962C8B-B14F-4D97-AF65-F5344CB8AC3E}">
        <p14:creationId xmlns:p14="http://schemas.microsoft.com/office/powerpoint/2010/main" val="3555142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EVENT INFORMATION</a:t>
            </a:r>
          </a:p>
        </p:txBody>
      </p:sp>
      <p:sp>
        <p:nvSpPr>
          <p:cNvPr id="7" name="Content Placeholder 2"/>
          <p:cNvSpPr>
            <a:spLocks noGrp="1"/>
          </p:cNvSpPr>
          <p:nvPr>
            <p:ph idx="1"/>
          </p:nvPr>
        </p:nvSpPr>
        <p:spPr>
          <a:xfrm>
            <a:off x="457280" y="1600570"/>
            <a:ext cx="8580010" cy="5141592"/>
          </a:xfrm>
        </p:spPr>
        <p:txBody>
          <a:bodyPr>
            <a:normAutofit/>
          </a:bodyPr>
          <a:lstStyle/>
          <a:p>
            <a:pPr>
              <a:buNone/>
            </a:pPr>
            <a:r>
              <a:rPr lang="en-NZ" b="1" dirty="0"/>
              <a:t>Final information</a:t>
            </a:r>
          </a:p>
          <a:p>
            <a:r>
              <a:rPr lang="en-NZ" dirty="0"/>
              <a:t>Publish about a week before the competition</a:t>
            </a:r>
          </a:p>
          <a:p>
            <a:r>
              <a:rPr lang="en-NZ" dirty="0"/>
              <a:t>Directions to event, parking arrangements, distances to arena, starts.</a:t>
            </a:r>
          </a:p>
          <a:p>
            <a:r>
              <a:rPr lang="en-NZ" dirty="0"/>
              <a:t>Course closure times</a:t>
            </a:r>
          </a:p>
          <a:p>
            <a:r>
              <a:rPr lang="en-NZ" dirty="0"/>
              <a:t>Course lengths and climb</a:t>
            </a:r>
          </a:p>
          <a:p>
            <a:endParaRPr lang="en-NZ" dirty="0"/>
          </a:p>
          <a:p>
            <a:pPr>
              <a:buNone/>
            </a:pPr>
            <a:endParaRPr lang="en-NZ" dirty="0"/>
          </a:p>
        </p:txBody>
      </p:sp>
      <p:sp>
        <p:nvSpPr>
          <p:cNvPr id="4" name="TextBox 3">
            <a:extLst>
              <a:ext uri="{FF2B5EF4-FFF2-40B4-BE49-F238E27FC236}">
                <a16:creationId xmlns:a16="http://schemas.microsoft.com/office/drawing/2014/main" id="{E8FB079E-1722-52E3-6DFA-992C1F2AECD9}"/>
              </a:ext>
            </a:extLst>
          </p:cNvPr>
          <p:cNvSpPr txBox="1"/>
          <p:nvPr/>
        </p:nvSpPr>
        <p:spPr>
          <a:xfrm>
            <a:off x="396330" y="5157986"/>
            <a:ext cx="8496944" cy="923330"/>
          </a:xfrm>
          <a:prstGeom prst="rect">
            <a:avLst/>
          </a:prstGeom>
          <a:noFill/>
        </p:spPr>
        <p:txBody>
          <a:bodyPr wrap="square" rtlCol="0">
            <a:spAutoFit/>
          </a:bodyPr>
          <a:lstStyle/>
          <a:p>
            <a:r>
              <a:rPr lang="en-NZ" dirty="0">
                <a:solidFill>
                  <a:srgbClr val="FF0000"/>
                </a:solidFill>
              </a:rPr>
              <a:t>Again hopefully done at club organisation level</a:t>
            </a:r>
          </a:p>
          <a:p>
            <a:r>
              <a:rPr lang="en-NZ" dirty="0">
                <a:solidFill>
                  <a:srgbClr val="FF0000"/>
                </a:solidFill>
              </a:rPr>
              <a:t>Course lengths and climb should be displayed at registration at the event</a:t>
            </a:r>
          </a:p>
          <a:p>
            <a:r>
              <a:rPr lang="en-NZ" dirty="0">
                <a:solidFill>
                  <a:srgbClr val="FF0000"/>
                </a:solidFill>
              </a:rPr>
              <a:t>So should Course Closure – with instructions about returning to finish at this time</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97BCEF91-46C5-8D0F-8658-ADF92FC5779C}"/>
                  </a:ext>
                </a:extLst>
              </p14:cNvPr>
              <p14:cNvContentPartPr/>
              <p14:nvPr/>
            </p14:nvContentPartPr>
            <p14:xfrm>
              <a:off x="691303" y="4689341"/>
              <a:ext cx="4662720" cy="24840"/>
            </p14:xfrm>
          </p:contentPart>
        </mc:Choice>
        <mc:Fallback xmlns="">
          <p:pic>
            <p:nvPicPr>
              <p:cNvPr id="5" name="Ink 4">
                <a:extLst>
                  <a:ext uri="{FF2B5EF4-FFF2-40B4-BE49-F238E27FC236}">
                    <a16:creationId xmlns:a16="http://schemas.microsoft.com/office/drawing/2014/main" id="{97BCEF91-46C5-8D0F-8658-ADF92FC5779C}"/>
                  </a:ext>
                </a:extLst>
              </p:cNvPr>
              <p:cNvPicPr/>
              <p:nvPr/>
            </p:nvPicPr>
            <p:blipFill>
              <a:blip r:embed="rId4"/>
              <a:stretch>
                <a:fillRect/>
              </a:stretch>
            </p:blipFill>
            <p:spPr>
              <a:xfrm>
                <a:off x="637303" y="4581701"/>
                <a:ext cx="4770360" cy="240480"/>
              </a:xfrm>
              <a:prstGeom prst="rect">
                <a:avLst/>
              </a:prstGeom>
            </p:spPr>
          </p:pic>
        </mc:Fallback>
      </mc:AlternateContent>
    </p:spTree>
    <p:extLst>
      <p:ext uri="{BB962C8B-B14F-4D97-AF65-F5344CB8AC3E}">
        <p14:creationId xmlns:p14="http://schemas.microsoft.com/office/powerpoint/2010/main" val="163126730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YELLOW COURSE TIPS</a:t>
            </a:r>
          </a:p>
        </p:txBody>
      </p:sp>
      <p:sp>
        <p:nvSpPr>
          <p:cNvPr id="3" name="Content Placeholder 2"/>
          <p:cNvSpPr>
            <a:spLocks noGrp="1"/>
          </p:cNvSpPr>
          <p:nvPr>
            <p:ph idx="1"/>
          </p:nvPr>
        </p:nvSpPr>
        <p:spPr>
          <a:xfrm>
            <a:off x="457280" y="1600571"/>
            <a:ext cx="8231029" cy="4997575"/>
          </a:xfrm>
        </p:spPr>
        <p:txBody>
          <a:bodyPr>
            <a:normAutofit fontScale="85000" lnSpcReduction="10000"/>
          </a:bodyPr>
          <a:lstStyle/>
          <a:p>
            <a:r>
              <a:rPr lang="en-US" dirty="0"/>
              <a:t>Encourage route choice</a:t>
            </a:r>
          </a:p>
          <a:p>
            <a:r>
              <a:rPr lang="en-US" dirty="0"/>
              <a:t>Common to use some white controls...but often setters are lazy and the courses are too similar.  People often do both courses and feel a bit disappointed if yellow is the same as white but missing every second control.</a:t>
            </a:r>
          </a:p>
          <a:p>
            <a:r>
              <a:rPr lang="en-US" dirty="0"/>
              <a:t>You will use almost half your controls on the White and Yellow courses sometimes! Don’t be surprised by that.</a:t>
            </a:r>
          </a:p>
          <a:p>
            <a:r>
              <a:rPr lang="en-US" dirty="0"/>
              <a:t>Cross country routes should be in easily navigable terrain both on the ground and on the map.</a:t>
            </a:r>
          </a:p>
          <a:p>
            <a:r>
              <a:rPr lang="en-US" dirty="0"/>
              <a:t>Like white, variety is still key to fun.  Don’t just follow fences.</a:t>
            </a:r>
          </a:p>
          <a:p>
            <a:r>
              <a:rPr lang="en-US" dirty="0"/>
              <a:t>Only takes one leg/control to ruin a course at this level.  </a:t>
            </a:r>
          </a:p>
          <a:p>
            <a:pPr marL="0" indent="0">
              <a:buNone/>
            </a:pPr>
            <a:endParaRPr lang="en-US" sz="3200" dirty="0"/>
          </a:p>
        </p:txBody>
      </p:sp>
    </p:spTree>
    <p:extLst>
      <p:ext uri="{BB962C8B-B14F-4D97-AF65-F5344CB8AC3E}">
        <p14:creationId xmlns:p14="http://schemas.microsoft.com/office/powerpoint/2010/main" val="11170686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YELLOW COURSE TIPS</a:t>
            </a:r>
          </a:p>
        </p:txBody>
      </p:sp>
      <p:sp>
        <p:nvSpPr>
          <p:cNvPr id="3" name="Content Placeholder 2"/>
          <p:cNvSpPr>
            <a:spLocks noGrp="1"/>
          </p:cNvSpPr>
          <p:nvPr>
            <p:ph idx="1"/>
          </p:nvPr>
        </p:nvSpPr>
        <p:spPr>
          <a:xfrm>
            <a:off x="457280" y="1600571"/>
            <a:ext cx="8231029" cy="4997575"/>
          </a:xfrm>
        </p:spPr>
        <p:txBody>
          <a:bodyPr>
            <a:normAutofit/>
          </a:bodyPr>
          <a:lstStyle/>
          <a:p>
            <a:pPr>
              <a:spcBef>
                <a:spcPts val="1600"/>
              </a:spcBef>
            </a:pPr>
            <a:r>
              <a:rPr lang="en-US" dirty="0"/>
              <a:t>1:7,500 or less,  </a:t>
            </a:r>
          </a:p>
          <a:p>
            <a:r>
              <a:rPr lang="en-US" dirty="0"/>
              <a:t>Written control descriptions on map</a:t>
            </a:r>
          </a:p>
          <a:p>
            <a:r>
              <a:rPr lang="en-US" dirty="0"/>
              <a:t>Legend on map</a:t>
            </a:r>
          </a:p>
          <a:p>
            <a:r>
              <a:rPr lang="en-US" dirty="0"/>
              <a:t>May need a different (more obvious and visible) start triangle from the other courses.</a:t>
            </a:r>
          </a:p>
          <a:p>
            <a:r>
              <a:rPr lang="en-US" dirty="0"/>
              <a:t>Can have some legs that are too easy...but no legs that are Orange or Red.</a:t>
            </a:r>
          </a:p>
          <a:p>
            <a:pPr marL="0" indent="0">
              <a:buNone/>
            </a:pPr>
            <a:endParaRPr lang="en-US" sz="3200" dirty="0"/>
          </a:p>
        </p:txBody>
      </p:sp>
    </p:spTree>
    <p:extLst>
      <p:ext uri="{BB962C8B-B14F-4D97-AF65-F5344CB8AC3E}">
        <p14:creationId xmlns:p14="http://schemas.microsoft.com/office/powerpoint/2010/main" val="25048117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BAD YELLOW LEGS</a:t>
            </a:r>
          </a:p>
        </p:txBody>
      </p:sp>
      <p:pic>
        <p:nvPicPr>
          <p:cNvPr id="6" name="Picture 5" descr="Bad yellow course.jpg"/>
          <p:cNvPicPr>
            <a:picLocks noChangeAspect="1"/>
          </p:cNvPicPr>
          <p:nvPr/>
        </p:nvPicPr>
        <p:blipFill>
          <a:blip r:embed="rId2" cstate="print"/>
          <a:stretch>
            <a:fillRect/>
          </a:stretch>
        </p:blipFill>
        <p:spPr>
          <a:xfrm>
            <a:off x="468337" y="1557586"/>
            <a:ext cx="5992423" cy="4968552"/>
          </a:xfrm>
          <a:prstGeom prst="rect">
            <a:avLst/>
          </a:prstGeom>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BAD YELLOW LEGS</a:t>
            </a:r>
          </a:p>
        </p:txBody>
      </p:sp>
      <p:pic>
        <p:nvPicPr>
          <p:cNvPr id="6" name="Picture 5" descr="Bad yellow course.jpg"/>
          <p:cNvPicPr>
            <a:picLocks noChangeAspect="1"/>
          </p:cNvPicPr>
          <p:nvPr/>
        </p:nvPicPr>
        <p:blipFill>
          <a:blip r:embed="rId2" cstate="print"/>
          <a:stretch>
            <a:fillRect/>
          </a:stretch>
        </p:blipFill>
        <p:spPr>
          <a:xfrm>
            <a:off x="468337" y="1557586"/>
            <a:ext cx="5992423" cy="4968552"/>
          </a:xfrm>
          <a:prstGeom prst="rect">
            <a:avLst/>
          </a:prstGeom>
        </p:spPr>
      </p:pic>
      <p:sp>
        <p:nvSpPr>
          <p:cNvPr id="4" name="TextBox 3"/>
          <p:cNvSpPr txBox="1"/>
          <p:nvPr/>
        </p:nvSpPr>
        <p:spPr>
          <a:xfrm>
            <a:off x="6733034" y="1557586"/>
            <a:ext cx="1944216" cy="4939818"/>
          </a:xfrm>
          <a:prstGeom prst="rect">
            <a:avLst/>
          </a:prstGeom>
          <a:noFill/>
        </p:spPr>
        <p:txBody>
          <a:bodyPr wrap="square" lIns="91444" tIns="45722" rIns="91444" bIns="45722" rtlCol="0">
            <a:spAutoFit/>
          </a:bodyPr>
          <a:lstStyle/>
          <a:p>
            <a:r>
              <a:rPr lang="en-NZ" sz="2100" dirty="0"/>
              <a:t>Leg 2-3 – along main access road to event. Traffic hazard.</a:t>
            </a:r>
          </a:p>
          <a:p>
            <a:r>
              <a:rPr lang="en-NZ" sz="2100" dirty="0"/>
              <a:t>Leg 3-4 – probably a bit on the hard side.</a:t>
            </a:r>
          </a:p>
          <a:p>
            <a:r>
              <a:rPr lang="en-NZ" sz="2100" dirty="0"/>
              <a:t>Leg 4-5 – temptation is to try to cross the river (which is deep and fast-flowing after rain). </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BAD YELLOW LEGS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045" y="1549925"/>
            <a:ext cx="6446559" cy="4904205"/>
          </a:xfrm>
          <a:prstGeom prst="rect">
            <a:avLst/>
          </a:prstGeom>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BAD YELLOW LEGS</a:t>
            </a:r>
          </a:p>
        </p:txBody>
      </p:sp>
      <p:sp>
        <p:nvSpPr>
          <p:cNvPr id="10" name="TextBox 9"/>
          <p:cNvSpPr txBox="1"/>
          <p:nvPr/>
        </p:nvSpPr>
        <p:spPr>
          <a:xfrm>
            <a:off x="6661026" y="1557586"/>
            <a:ext cx="2160240" cy="5078317"/>
          </a:xfrm>
          <a:prstGeom prst="rect">
            <a:avLst/>
          </a:prstGeom>
          <a:noFill/>
        </p:spPr>
        <p:txBody>
          <a:bodyPr wrap="square" lIns="91444" tIns="45722" rIns="91444" bIns="45722" rtlCol="0">
            <a:spAutoFit/>
          </a:bodyPr>
          <a:lstStyle/>
          <a:p>
            <a:r>
              <a:rPr lang="en-NZ" dirty="0"/>
              <a:t>Leg 7-8-9 – no attack point for 8 or 9, children will run straight past control. </a:t>
            </a:r>
          </a:p>
          <a:p>
            <a:r>
              <a:rPr lang="en-NZ" dirty="0"/>
              <a:t>Leg 9-10 – TERRIBLE yellow leg. Requires contour reading ability to go straight. If they go around, they have to run through the start on the way to 10 and back to finish (which is very confusing).</a:t>
            </a:r>
          </a:p>
          <a:p>
            <a:endParaRPr lang="en-NZ" dirty="0"/>
          </a:p>
          <a:p>
            <a:r>
              <a:rPr lang="en-NZ" dirty="0"/>
              <a:t>Too cluttered with no.1, 10, start and finish so close.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045" y="1549925"/>
            <a:ext cx="6446559" cy="4904205"/>
          </a:xfrm>
          <a:prstGeom prst="rect">
            <a:avLst/>
          </a:prstGeom>
        </p:spPr>
      </p:pic>
    </p:spTree>
    <p:extLst>
      <p:ext uri="{BB962C8B-B14F-4D97-AF65-F5344CB8AC3E}">
        <p14:creationId xmlns:p14="http://schemas.microsoft.com/office/powerpoint/2010/main" val="2936896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BETTER YELLOW LEGS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000" y="1551600"/>
            <a:ext cx="6420803" cy="4884611"/>
          </a:xfrm>
          <a:prstGeom prst="rect">
            <a:avLst/>
          </a:prstGeom>
        </p:spPr>
      </p:pic>
      <p:sp>
        <p:nvSpPr>
          <p:cNvPr id="4" name="TextBox 3"/>
          <p:cNvSpPr txBox="1"/>
          <p:nvPr/>
        </p:nvSpPr>
        <p:spPr>
          <a:xfrm>
            <a:off x="6740823" y="1917626"/>
            <a:ext cx="1955275" cy="3139321"/>
          </a:xfrm>
          <a:prstGeom prst="rect">
            <a:avLst/>
          </a:prstGeom>
          <a:noFill/>
        </p:spPr>
        <p:txBody>
          <a:bodyPr wrap="square" rtlCol="0">
            <a:spAutoFit/>
          </a:bodyPr>
          <a:lstStyle/>
          <a:p>
            <a:r>
              <a:rPr lang="en-NZ" dirty="0"/>
              <a:t>Tape 8-9 and 11-12</a:t>
            </a:r>
          </a:p>
          <a:p>
            <a:endParaRPr lang="en-NZ" dirty="0"/>
          </a:p>
          <a:p>
            <a:r>
              <a:rPr lang="en-NZ" dirty="0"/>
              <a:t>More interesting legs</a:t>
            </a:r>
          </a:p>
          <a:p>
            <a:endParaRPr lang="en-NZ" dirty="0"/>
          </a:p>
          <a:p>
            <a:r>
              <a:rPr lang="en-NZ" dirty="0"/>
              <a:t>Attack points for most controls</a:t>
            </a:r>
          </a:p>
          <a:p>
            <a:endParaRPr lang="en-NZ" dirty="0"/>
          </a:p>
          <a:p>
            <a:r>
              <a:rPr lang="en-NZ" dirty="0"/>
              <a:t>Limited route choice (12-13)</a:t>
            </a:r>
          </a:p>
        </p:txBody>
      </p:sp>
    </p:spTree>
    <p:extLst>
      <p:ext uri="{BB962C8B-B14F-4D97-AF65-F5344CB8AC3E}">
        <p14:creationId xmlns:p14="http://schemas.microsoft.com/office/powerpoint/2010/main" val="96390865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ORANGE COURSE</a:t>
            </a:r>
          </a:p>
        </p:txBody>
      </p:sp>
      <p:sp>
        <p:nvSpPr>
          <p:cNvPr id="3" name="Content Placeholder 2"/>
          <p:cNvSpPr>
            <a:spLocks noGrp="1"/>
          </p:cNvSpPr>
          <p:nvPr>
            <p:ph idx="1"/>
          </p:nvPr>
        </p:nvSpPr>
        <p:spPr>
          <a:xfrm>
            <a:off x="457280" y="1600571"/>
            <a:ext cx="8231029" cy="4997575"/>
          </a:xfrm>
        </p:spPr>
        <p:txBody>
          <a:bodyPr>
            <a:normAutofit/>
          </a:bodyPr>
          <a:lstStyle/>
          <a:p>
            <a:r>
              <a:rPr lang="en-NZ" dirty="0"/>
              <a:t>Course shall have </a:t>
            </a:r>
            <a:r>
              <a:rPr lang="en-NZ" b="1" dirty="0"/>
              <a:t>route choice </a:t>
            </a:r>
            <a:r>
              <a:rPr lang="en-NZ" dirty="0"/>
              <a:t>with </a:t>
            </a:r>
            <a:r>
              <a:rPr lang="en-NZ" b="1" dirty="0"/>
              <a:t>prominent attack points </a:t>
            </a:r>
            <a:r>
              <a:rPr lang="en-NZ" dirty="0"/>
              <a:t>near the control sites and/or </a:t>
            </a:r>
            <a:r>
              <a:rPr lang="en-NZ" b="1" dirty="0"/>
              <a:t>catching features </a:t>
            </a:r>
            <a:r>
              <a:rPr lang="en-NZ" dirty="0"/>
              <a:t>less than 100 m behind. </a:t>
            </a:r>
          </a:p>
          <a:p>
            <a:r>
              <a:rPr lang="en-NZ" dirty="0"/>
              <a:t>Control sites may be fairly small point features and the control markers need not necessarily be visible from the attack point. </a:t>
            </a:r>
          </a:p>
          <a:p>
            <a:r>
              <a:rPr lang="en-NZ" dirty="0"/>
              <a:t>Doglegs are not permitted. </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ORANGE COURSE</a:t>
            </a:r>
          </a:p>
        </p:txBody>
      </p:sp>
      <p:sp>
        <p:nvSpPr>
          <p:cNvPr id="3" name="Content Placeholder 2"/>
          <p:cNvSpPr>
            <a:spLocks noGrp="1"/>
          </p:cNvSpPr>
          <p:nvPr>
            <p:ph idx="1"/>
          </p:nvPr>
        </p:nvSpPr>
        <p:spPr>
          <a:xfrm>
            <a:off x="457280" y="1600571"/>
            <a:ext cx="8231029" cy="4997575"/>
          </a:xfrm>
        </p:spPr>
        <p:txBody>
          <a:bodyPr>
            <a:normAutofit/>
          </a:bodyPr>
          <a:lstStyle/>
          <a:p>
            <a:r>
              <a:rPr lang="en-NZ" dirty="0"/>
              <a:t>Simple navigation by contours and rough compass with limited distance estimation required. </a:t>
            </a:r>
          </a:p>
          <a:p>
            <a:r>
              <a:rPr lang="en-NZ" dirty="0"/>
              <a:t>Use of a chain of prominent features as "stepping stones" is encouraged. </a:t>
            </a:r>
          </a:p>
          <a:p>
            <a:r>
              <a:rPr lang="en-NZ" dirty="0"/>
              <a:t>Used for: M/W14A, M/W16B, adult B classes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F205B2A-8C46-5418-8D29-023068E7EC33}"/>
                  </a:ext>
                </a:extLst>
              </p14:cNvPr>
              <p14:cNvContentPartPr/>
              <p14:nvPr/>
            </p14:nvContentPartPr>
            <p14:xfrm>
              <a:off x="999103" y="4466861"/>
              <a:ext cx="7301880" cy="139320"/>
            </p14:xfrm>
          </p:contentPart>
        </mc:Choice>
        <mc:Fallback xmlns="">
          <p:pic>
            <p:nvPicPr>
              <p:cNvPr id="4" name="Ink 3">
                <a:extLst>
                  <a:ext uri="{FF2B5EF4-FFF2-40B4-BE49-F238E27FC236}">
                    <a16:creationId xmlns:a16="http://schemas.microsoft.com/office/drawing/2014/main" id="{BF205B2A-8C46-5418-8D29-023068E7EC33}"/>
                  </a:ext>
                </a:extLst>
              </p:cNvPr>
              <p:cNvPicPr/>
              <p:nvPr/>
            </p:nvPicPr>
            <p:blipFill>
              <a:blip r:embed="rId3"/>
              <a:stretch>
                <a:fillRect/>
              </a:stretch>
            </p:blipFill>
            <p:spPr>
              <a:xfrm>
                <a:off x="945463" y="4359221"/>
                <a:ext cx="7409520" cy="354960"/>
              </a:xfrm>
              <a:prstGeom prst="rect">
                <a:avLst/>
              </a:prstGeom>
            </p:spPr>
          </p:pic>
        </mc:Fallback>
      </mc:AlternateContent>
    </p:spTree>
    <p:extLst>
      <p:ext uri="{BB962C8B-B14F-4D97-AF65-F5344CB8AC3E}">
        <p14:creationId xmlns:p14="http://schemas.microsoft.com/office/powerpoint/2010/main" val="238977053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ORANGE COURSE TIPS</a:t>
            </a:r>
          </a:p>
        </p:txBody>
      </p:sp>
      <p:sp>
        <p:nvSpPr>
          <p:cNvPr id="3" name="Content Placeholder 2"/>
          <p:cNvSpPr>
            <a:spLocks noGrp="1"/>
          </p:cNvSpPr>
          <p:nvPr>
            <p:ph idx="1"/>
          </p:nvPr>
        </p:nvSpPr>
        <p:spPr/>
        <p:txBody>
          <a:bodyPr/>
          <a:lstStyle/>
          <a:p>
            <a:r>
              <a:rPr lang="en-NZ" dirty="0"/>
              <a:t>Think “stepping stones”, attack points and catching features for every leg.</a:t>
            </a:r>
          </a:p>
          <a:p>
            <a:r>
              <a:rPr lang="en-NZ" dirty="0"/>
              <a:t>Don’t just set really long legs across forest blocks. </a:t>
            </a:r>
          </a:p>
          <a:p>
            <a:r>
              <a:rPr lang="en-NZ" dirty="0"/>
              <a:t>Avoid areas of really detailed contours. Use larger, more easily understood features.</a:t>
            </a:r>
          </a:p>
        </p:txBody>
      </p:sp>
    </p:spTree>
    <p:extLst>
      <p:ext uri="{BB962C8B-B14F-4D97-AF65-F5344CB8AC3E}">
        <p14:creationId xmlns:p14="http://schemas.microsoft.com/office/powerpoint/2010/main" val="4266563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VENUE &amp; TERRAIN</a:t>
            </a:r>
          </a:p>
        </p:txBody>
      </p:sp>
      <p:sp>
        <p:nvSpPr>
          <p:cNvPr id="3" name="Content Placeholder 2"/>
          <p:cNvSpPr>
            <a:spLocks noGrp="1"/>
          </p:cNvSpPr>
          <p:nvPr>
            <p:ph idx="1"/>
          </p:nvPr>
        </p:nvSpPr>
        <p:spPr>
          <a:xfrm>
            <a:off x="457280" y="1600571"/>
            <a:ext cx="8231029" cy="2981351"/>
          </a:xfrm>
        </p:spPr>
        <p:txBody>
          <a:bodyPr>
            <a:normAutofit/>
          </a:bodyPr>
          <a:lstStyle/>
          <a:p>
            <a:pPr>
              <a:buNone/>
            </a:pPr>
            <a:r>
              <a:rPr lang="en-NZ" dirty="0"/>
              <a:t>Venue considerations:</a:t>
            </a:r>
          </a:p>
          <a:p>
            <a:r>
              <a:rPr lang="en-NZ" dirty="0"/>
              <a:t>Vehicle access, sufficient all-weather parking?</a:t>
            </a:r>
          </a:p>
          <a:p>
            <a:r>
              <a:rPr lang="en-NZ" dirty="0"/>
              <a:t>Landowner/access permission.</a:t>
            </a:r>
          </a:p>
          <a:p>
            <a:r>
              <a:rPr lang="en-NZ" dirty="0"/>
              <a:t>Seasonal risks </a:t>
            </a:r>
            <a:r>
              <a:rPr lang="en-NZ" dirty="0" err="1"/>
              <a:t>e.g</a:t>
            </a:r>
            <a:r>
              <a:rPr lang="en-NZ" dirty="0"/>
              <a:t> fire, snow</a:t>
            </a:r>
          </a:p>
          <a:p>
            <a:r>
              <a:rPr lang="en-NZ" dirty="0"/>
              <a:t>Other users.</a:t>
            </a:r>
          </a:p>
          <a:p>
            <a:endParaRPr lang="en-NZ" dirty="0"/>
          </a:p>
        </p:txBody>
      </p:sp>
      <p:pic>
        <p:nvPicPr>
          <p:cNvPr id="4" name="Picture 3" descr="756124-tn_almost_there.gif"/>
          <p:cNvPicPr>
            <a:picLocks noChangeAspect="1"/>
          </p:cNvPicPr>
          <p:nvPr/>
        </p:nvPicPr>
        <p:blipFill>
          <a:blip r:embed="rId3" cstate="print"/>
          <a:stretch>
            <a:fillRect/>
          </a:stretch>
        </p:blipFill>
        <p:spPr>
          <a:xfrm>
            <a:off x="7093074" y="2925363"/>
            <a:ext cx="1440410" cy="1080370"/>
          </a:xfrm>
          <a:prstGeom prst="rect">
            <a:avLst/>
          </a:prstGeom>
        </p:spPr>
      </p:pic>
      <p:sp>
        <p:nvSpPr>
          <p:cNvPr id="5" name="TextBox 4">
            <a:extLst>
              <a:ext uri="{FF2B5EF4-FFF2-40B4-BE49-F238E27FC236}">
                <a16:creationId xmlns:a16="http://schemas.microsoft.com/office/drawing/2014/main" id="{BB2D587D-5A4F-165F-027D-7F25B4213FF9}"/>
              </a:ext>
            </a:extLst>
          </p:cNvPr>
          <p:cNvSpPr txBox="1"/>
          <p:nvPr/>
        </p:nvSpPr>
        <p:spPr>
          <a:xfrm>
            <a:off x="396329" y="4653930"/>
            <a:ext cx="8291979" cy="1477328"/>
          </a:xfrm>
          <a:prstGeom prst="rect">
            <a:avLst/>
          </a:prstGeom>
          <a:noFill/>
        </p:spPr>
        <p:txBody>
          <a:bodyPr wrap="square" rtlCol="0">
            <a:spAutoFit/>
          </a:bodyPr>
          <a:lstStyle/>
          <a:p>
            <a:r>
              <a:rPr lang="en-NZ" dirty="0">
                <a:solidFill>
                  <a:srgbClr val="0070C0"/>
                </a:solidFill>
              </a:rPr>
              <a:t>Club level considerations</a:t>
            </a:r>
          </a:p>
          <a:p>
            <a:pPr marL="285750" indent="-285750">
              <a:buFont typeface="Arial" panose="020B0604020202020204" pitchFamily="34" charset="0"/>
              <a:buChar char="•"/>
            </a:pPr>
            <a:r>
              <a:rPr lang="en-NZ" dirty="0">
                <a:solidFill>
                  <a:srgbClr val="0070C0"/>
                </a:solidFill>
              </a:rPr>
              <a:t>Calving/Lambing, Hunting/Duck Shooting</a:t>
            </a:r>
          </a:p>
          <a:p>
            <a:pPr marL="285750" indent="-285750">
              <a:buFont typeface="Arial" panose="020B0604020202020204" pitchFamily="34" charset="0"/>
              <a:buChar char="•"/>
            </a:pPr>
            <a:r>
              <a:rPr lang="en-NZ" dirty="0">
                <a:solidFill>
                  <a:srgbClr val="0070C0"/>
                </a:solidFill>
              </a:rPr>
              <a:t>Specific areas of farm where stock can be kept during event</a:t>
            </a:r>
          </a:p>
          <a:p>
            <a:pPr marL="285750" indent="-285750">
              <a:buFont typeface="Arial" panose="020B0604020202020204" pitchFamily="34" charset="0"/>
              <a:buChar char="•"/>
            </a:pPr>
            <a:r>
              <a:rPr lang="en-NZ" dirty="0">
                <a:solidFill>
                  <a:srgbClr val="0070C0"/>
                </a:solidFill>
              </a:rPr>
              <a:t>Other visitors </a:t>
            </a:r>
            <a:r>
              <a:rPr lang="en-NZ" dirty="0" err="1">
                <a:solidFill>
                  <a:srgbClr val="0070C0"/>
                </a:solidFill>
              </a:rPr>
              <a:t>eg</a:t>
            </a:r>
            <a:r>
              <a:rPr lang="en-NZ" dirty="0">
                <a:solidFill>
                  <a:srgbClr val="0070C0"/>
                </a:solidFill>
              </a:rPr>
              <a:t> Milk Tanker expected – therefore ensure access </a:t>
            </a:r>
          </a:p>
          <a:p>
            <a:pPr marL="285750" indent="-285750">
              <a:buFont typeface="Arial" panose="020B0604020202020204" pitchFamily="34" charset="0"/>
              <a:buChar char="•"/>
            </a:pPr>
            <a:r>
              <a:rPr lang="en-NZ" dirty="0">
                <a:solidFill>
                  <a:srgbClr val="0070C0"/>
                </a:solidFill>
              </a:rPr>
              <a:t>Any others……?????</a:t>
            </a:r>
          </a:p>
        </p:txBody>
      </p:sp>
    </p:spTree>
    <p:extLst>
      <p:ext uri="{BB962C8B-B14F-4D97-AF65-F5344CB8AC3E}">
        <p14:creationId xmlns:p14="http://schemas.microsoft.com/office/powerpoint/2010/main" val="14587737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ORANGE COURSE TIPS</a:t>
            </a:r>
          </a:p>
        </p:txBody>
      </p:sp>
      <p:pic>
        <p:nvPicPr>
          <p:cNvPr id="6" name="Content Placeholder 5" descr="Orange.jpg"/>
          <p:cNvPicPr>
            <a:picLocks noGrp="1" noChangeAspect="1"/>
          </p:cNvPicPr>
          <p:nvPr>
            <p:ph idx="1"/>
          </p:nvPr>
        </p:nvPicPr>
        <p:blipFill rotWithShape="1">
          <a:blip r:embed="rId3" cstate="print"/>
          <a:srcRect t="-2" b="15504"/>
          <a:stretch/>
        </p:blipFill>
        <p:spPr>
          <a:xfrm>
            <a:off x="796144" y="1629594"/>
            <a:ext cx="7553299" cy="4824536"/>
          </a:xfrm>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normAutofit/>
          </a:bodyPr>
          <a:lstStyle/>
          <a:p>
            <a:r>
              <a:rPr lang="en-NZ" dirty="0"/>
              <a:t>RED COURSE</a:t>
            </a:r>
          </a:p>
        </p:txBody>
      </p:sp>
      <p:sp>
        <p:nvSpPr>
          <p:cNvPr id="3" name="Content Placeholder 2"/>
          <p:cNvSpPr>
            <a:spLocks noGrp="1"/>
          </p:cNvSpPr>
          <p:nvPr>
            <p:ph idx="1"/>
          </p:nvPr>
        </p:nvSpPr>
        <p:spPr/>
        <p:txBody>
          <a:bodyPr>
            <a:normAutofit lnSpcReduction="10000"/>
          </a:bodyPr>
          <a:lstStyle/>
          <a:p>
            <a:r>
              <a:rPr lang="en-NZ" dirty="0"/>
              <a:t>Navigation should be as difficult as possible.</a:t>
            </a:r>
          </a:p>
          <a:p>
            <a:r>
              <a:rPr lang="en-NZ" dirty="0"/>
              <a:t>However...consider varying shades of red. Should M/W16 or M/W70 be as extreme as M/W elite?</a:t>
            </a:r>
          </a:p>
          <a:p>
            <a:r>
              <a:rPr lang="en-NZ" dirty="0"/>
              <a:t>May not be able to set red courses on some maps.</a:t>
            </a:r>
          </a:p>
          <a:p>
            <a:r>
              <a:rPr lang="en-NZ" dirty="0"/>
              <a:t>Don’t make the course a test of vision rather than navigation.</a:t>
            </a:r>
          </a:p>
          <a:p>
            <a:r>
              <a:rPr lang="en-NZ" dirty="0"/>
              <a:t>Climb should not normally exceed 4%</a:t>
            </a:r>
          </a:p>
          <a:p>
            <a:pPr>
              <a:buNone/>
            </a:pPr>
            <a:endParaRPr lang="en-NZ"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normAutofit/>
          </a:bodyPr>
          <a:lstStyle/>
          <a:p>
            <a:r>
              <a:rPr lang="en-NZ" dirty="0"/>
              <a:t>RED COURSE – DO’s</a:t>
            </a:r>
          </a:p>
        </p:txBody>
      </p:sp>
      <p:sp>
        <p:nvSpPr>
          <p:cNvPr id="3" name="Content Placeholder 2"/>
          <p:cNvSpPr>
            <a:spLocks noGrp="1"/>
          </p:cNvSpPr>
          <p:nvPr>
            <p:ph idx="1"/>
          </p:nvPr>
        </p:nvSpPr>
        <p:spPr/>
        <p:txBody>
          <a:bodyPr>
            <a:normAutofit fontScale="85000" lnSpcReduction="20000"/>
          </a:bodyPr>
          <a:lstStyle/>
          <a:p>
            <a:r>
              <a:rPr lang="en-US" dirty="0"/>
              <a:t>Vary the leg length.</a:t>
            </a:r>
          </a:p>
          <a:p>
            <a:r>
              <a:rPr lang="en-US" dirty="0"/>
              <a:t>Vary the direction and shape of the course.</a:t>
            </a:r>
          </a:p>
          <a:p>
            <a:r>
              <a:rPr lang="en-US" dirty="0"/>
              <a:t>Vary the navigational skills required.</a:t>
            </a:r>
          </a:p>
          <a:p>
            <a:r>
              <a:rPr lang="en-US" dirty="0"/>
              <a:t>Include plenty of route choice and decision making.</a:t>
            </a:r>
          </a:p>
          <a:p>
            <a:r>
              <a:rPr lang="en-US" dirty="0"/>
              <a:t>Think about ALL possible route choices, not just yours.  Helps to find a left, right and straight option for all legs.  You’ll be amazed what you don’t initially see and what competitors will do.</a:t>
            </a:r>
          </a:p>
          <a:p>
            <a:r>
              <a:rPr lang="en-US" dirty="0"/>
              <a:t>Keep fairness at the forefront of your mind.</a:t>
            </a:r>
          </a:p>
          <a:p>
            <a:r>
              <a:rPr lang="en-US" dirty="0"/>
              <a:t>If unsure about fairness, move your control. Play it safe.</a:t>
            </a:r>
          </a:p>
          <a:p>
            <a:pPr>
              <a:buNone/>
            </a:pPr>
            <a:endParaRPr lang="en-NZ" dirty="0"/>
          </a:p>
        </p:txBody>
      </p:sp>
    </p:spTree>
    <p:extLst>
      <p:ext uri="{BB962C8B-B14F-4D97-AF65-F5344CB8AC3E}">
        <p14:creationId xmlns:p14="http://schemas.microsoft.com/office/powerpoint/2010/main" val="21827765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normAutofit/>
          </a:bodyPr>
          <a:lstStyle/>
          <a:p>
            <a:r>
              <a:rPr lang="en-NZ" dirty="0"/>
              <a:t>RED COURSE – DO’s</a:t>
            </a:r>
          </a:p>
        </p:txBody>
      </p:sp>
      <p:sp>
        <p:nvSpPr>
          <p:cNvPr id="3" name="Content Placeholder 2"/>
          <p:cNvSpPr>
            <a:spLocks noGrp="1"/>
          </p:cNvSpPr>
          <p:nvPr>
            <p:ph idx="1"/>
          </p:nvPr>
        </p:nvSpPr>
        <p:spPr/>
        <p:txBody>
          <a:bodyPr>
            <a:normAutofit fontScale="92500" lnSpcReduction="20000"/>
          </a:bodyPr>
          <a:lstStyle/>
          <a:p>
            <a:r>
              <a:rPr lang="en-US" dirty="0"/>
              <a:t>Include spectator legs where appropriate.</a:t>
            </a:r>
          </a:p>
          <a:p>
            <a:r>
              <a:rPr lang="en-US" dirty="0"/>
              <a:t>Make a drinks control easy access for vehicles.</a:t>
            </a:r>
          </a:p>
          <a:p>
            <a:r>
              <a:rPr lang="en-US" dirty="0"/>
              <a:t>Try to have one finish chute taped and all courses entering the last control from roughly the same direction and near to assembly area.</a:t>
            </a:r>
          </a:p>
          <a:p>
            <a:r>
              <a:rPr lang="en-US" dirty="0"/>
              <a:t>Start can be further away.</a:t>
            </a:r>
          </a:p>
          <a:p>
            <a:r>
              <a:rPr lang="en-US" dirty="0"/>
              <a:t>Pleasant, runnable forest - largely beyond the planners control, but do make good use of the nicest bits you've got, using a map exchange/map flip if need be.</a:t>
            </a:r>
          </a:p>
          <a:p>
            <a:pPr>
              <a:buNone/>
            </a:pPr>
            <a:endParaRPr lang="en-NZ"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BE18CA8-EFFE-1F4C-A9DA-A22413B6531E}"/>
                  </a:ext>
                </a:extLst>
              </p14:cNvPr>
              <p14:cNvContentPartPr/>
              <p14:nvPr/>
            </p14:nvContentPartPr>
            <p14:xfrm>
              <a:off x="1046623" y="1740221"/>
              <a:ext cx="5996160" cy="117000"/>
            </p14:xfrm>
          </p:contentPart>
        </mc:Choice>
        <mc:Fallback xmlns="">
          <p:pic>
            <p:nvPicPr>
              <p:cNvPr id="4" name="Ink 3">
                <a:extLst>
                  <a:ext uri="{FF2B5EF4-FFF2-40B4-BE49-F238E27FC236}">
                    <a16:creationId xmlns:a16="http://schemas.microsoft.com/office/drawing/2014/main" id="{8BE18CA8-EFFE-1F4C-A9DA-A22413B6531E}"/>
                  </a:ext>
                </a:extLst>
              </p:cNvPr>
              <p:cNvPicPr/>
              <p:nvPr/>
            </p:nvPicPr>
            <p:blipFill>
              <a:blip r:embed="rId3"/>
              <a:stretch>
                <a:fillRect/>
              </a:stretch>
            </p:blipFill>
            <p:spPr>
              <a:xfrm>
                <a:off x="992623" y="1632221"/>
                <a:ext cx="610380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39D3D6C3-BD30-2832-B6C6-8C566F49F109}"/>
                  </a:ext>
                </a:extLst>
              </p14:cNvPr>
              <p14:cNvContentPartPr/>
              <p14:nvPr/>
            </p14:nvContentPartPr>
            <p14:xfrm>
              <a:off x="1037263" y="2155301"/>
              <a:ext cx="6787080" cy="200160"/>
            </p14:xfrm>
          </p:contentPart>
        </mc:Choice>
        <mc:Fallback xmlns="">
          <p:pic>
            <p:nvPicPr>
              <p:cNvPr id="5" name="Ink 4">
                <a:extLst>
                  <a:ext uri="{FF2B5EF4-FFF2-40B4-BE49-F238E27FC236}">
                    <a16:creationId xmlns:a16="http://schemas.microsoft.com/office/drawing/2014/main" id="{39D3D6C3-BD30-2832-B6C6-8C566F49F109}"/>
                  </a:ext>
                </a:extLst>
              </p:cNvPr>
              <p:cNvPicPr/>
              <p:nvPr/>
            </p:nvPicPr>
            <p:blipFill>
              <a:blip r:embed="rId5"/>
              <a:stretch>
                <a:fillRect/>
              </a:stretch>
            </p:blipFill>
            <p:spPr>
              <a:xfrm>
                <a:off x="983263" y="2047661"/>
                <a:ext cx="689472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96F5E7AF-A54A-729A-EF08-9E1AD510C0A7}"/>
                  </a:ext>
                </a:extLst>
              </p14:cNvPr>
              <p14:cNvContentPartPr/>
              <p14:nvPr/>
            </p14:nvContentPartPr>
            <p14:xfrm>
              <a:off x="1113223" y="2647781"/>
              <a:ext cx="6310800" cy="214200"/>
            </p14:xfrm>
          </p:contentPart>
        </mc:Choice>
        <mc:Fallback xmlns="">
          <p:pic>
            <p:nvPicPr>
              <p:cNvPr id="6" name="Ink 5">
                <a:extLst>
                  <a:ext uri="{FF2B5EF4-FFF2-40B4-BE49-F238E27FC236}">
                    <a16:creationId xmlns:a16="http://schemas.microsoft.com/office/drawing/2014/main" id="{96F5E7AF-A54A-729A-EF08-9E1AD510C0A7}"/>
                  </a:ext>
                </a:extLst>
              </p:cNvPr>
              <p:cNvPicPr/>
              <p:nvPr/>
            </p:nvPicPr>
            <p:blipFill>
              <a:blip r:embed="rId7"/>
              <a:stretch>
                <a:fillRect/>
              </a:stretch>
            </p:blipFill>
            <p:spPr>
              <a:xfrm>
                <a:off x="1059223" y="2540141"/>
                <a:ext cx="6418440" cy="429840"/>
              </a:xfrm>
              <a:prstGeom prst="rect">
                <a:avLst/>
              </a:prstGeom>
            </p:spPr>
          </p:pic>
        </mc:Fallback>
      </mc:AlternateContent>
    </p:spTree>
    <p:extLst>
      <p:ext uri="{BB962C8B-B14F-4D97-AF65-F5344CB8AC3E}">
        <p14:creationId xmlns:p14="http://schemas.microsoft.com/office/powerpoint/2010/main" val="426041432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normAutofit/>
          </a:bodyPr>
          <a:lstStyle/>
          <a:p>
            <a:r>
              <a:rPr lang="en-NZ" dirty="0"/>
              <a:t>RED COURSE – LONG vs MIDDLE</a:t>
            </a:r>
          </a:p>
        </p:txBody>
      </p:sp>
      <p:sp>
        <p:nvSpPr>
          <p:cNvPr id="3" name="Content Placeholder 2"/>
          <p:cNvSpPr>
            <a:spLocks noGrp="1"/>
          </p:cNvSpPr>
          <p:nvPr>
            <p:ph idx="1"/>
          </p:nvPr>
        </p:nvSpPr>
        <p:spPr>
          <a:xfrm>
            <a:off x="457280" y="1600571"/>
            <a:ext cx="8363986" cy="5141591"/>
          </a:xfrm>
        </p:spPr>
        <p:txBody>
          <a:bodyPr>
            <a:normAutofit lnSpcReduction="10000"/>
          </a:bodyPr>
          <a:lstStyle/>
          <a:p>
            <a:r>
              <a:rPr lang="en-NZ" dirty="0"/>
              <a:t>Middle distance courses should not simply be short long courses.</a:t>
            </a:r>
          </a:p>
          <a:p>
            <a:r>
              <a:rPr lang="en-NZ" dirty="0"/>
              <a:t>Long distance – physical endurance, route choice, longer legs but still have differing leg length. Control itself is the end-point of a demanding route choice leg and not necessarily difficult to find.</a:t>
            </a:r>
          </a:p>
          <a:p>
            <a:r>
              <a:rPr lang="en-NZ" dirty="0"/>
              <a:t>Middle distance – more technical, detailed navigation. Controls difficult to find, changes of direction and speed required. High concentration.</a:t>
            </a:r>
          </a:p>
          <a:p>
            <a:endParaRPr lang="en-NZ"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9B9E09D-89B0-C6A7-4B2B-C0B61E781866}"/>
                  </a:ext>
                </a:extLst>
              </p14:cNvPr>
              <p14:cNvContentPartPr/>
              <p14:nvPr/>
            </p14:nvContentPartPr>
            <p14:xfrm>
              <a:off x="1236343" y="804150"/>
              <a:ext cx="7071120" cy="119520"/>
            </p14:xfrm>
          </p:contentPart>
        </mc:Choice>
        <mc:Fallback xmlns="">
          <p:pic>
            <p:nvPicPr>
              <p:cNvPr id="4" name="Ink 3">
                <a:extLst>
                  <a:ext uri="{FF2B5EF4-FFF2-40B4-BE49-F238E27FC236}">
                    <a16:creationId xmlns:a16="http://schemas.microsoft.com/office/drawing/2014/main" id="{49B9E09D-89B0-C6A7-4B2B-C0B61E781866}"/>
                  </a:ext>
                </a:extLst>
              </p:cNvPr>
              <p:cNvPicPr/>
              <p:nvPr/>
            </p:nvPicPr>
            <p:blipFill>
              <a:blip r:embed="rId3"/>
              <a:stretch>
                <a:fillRect/>
              </a:stretch>
            </p:blipFill>
            <p:spPr>
              <a:xfrm>
                <a:off x="1182703" y="696510"/>
                <a:ext cx="7178760" cy="335160"/>
              </a:xfrm>
              <a:prstGeom prst="rect">
                <a:avLst/>
              </a:prstGeom>
            </p:spPr>
          </p:pic>
        </mc:Fallback>
      </mc:AlternateContent>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80" y="274703"/>
            <a:ext cx="8231029" cy="1143264"/>
          </a:xfrm>
          <a:ln w="25400">
            <a:solidFill>
              <a:srgbClr val="FFC000"/>
            </a:solidFill>
          </a:ln>
        </p:spPr>
        <p:txBody>
          <a:bodyPr>
            <a:normAutofit/>
          </a:bodyPr>
          <a:lstStyle/>
          <a:p>
            <a:r>
              <a:rPr lang="en-NZ" dirty="0"/>
              <a:t>POOR RED COURSE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8518" y="1629594"/>
            <a:ext cx="4968552" cy="5055339"/>
          </a:xfrm>
          <a:prstGeom prst="rect">
            <a:avLst/>
          </a:prstGeom>
        </p:spPr>
      </p:pic>
    </p:spTree>
    <p:extLst>
      <p:ext uri="{BB962C8B-B14F-4D97-AF65-F5344CB8AC3E}">
        <p14:creationId xmlns:p14="http://schemas.microsoft.com/office/powerpoint/2010/main" val="236864825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80" y="274703"/>
            <a:ext cx="8231029" cy="1143264"/>
          </a:xfrm>
          <a:ln w="25400">
            <a:solidFill>
              <a:srgbClr val="FFC000"/>
            </a:solidFill>
          </a:ln>
        </p:spPr>
        <p:txBody>
          <a:bodyPr>
            <a:normAutofit/>
          </a:bodyPr>
          <a:lstStyle/>
          <a:p>
            <a:r>
              <a:rPr lang="en-NZ" dirty="0"/>
              <a:t>BETTER RED COURSE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3109" y="1558318"/>
            <a:ext cx="5099369" cy="5301270"/>
          </a:xfrm>
          <a:prstGeom prst="rect">
            <a:avLst/>
          </a:prstGeom>
        </p:spPr>
      </p:pic>
    </p:spTree>
    <p:extLst>
      <p:ext uri="{BB962C8B-B14F-4D97-AF65-F5344CB8AC3E}">
        <p14:creationId xmlns:p14="http://schemas.microsoft.com/office/powerpoint/2010/main" val="213775674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481777-26F4-6BDF-3F34-9E66FBE99A3C}"/>
              </a:ext>
            </a:extLst>
          </p:cNvPr>
          <p:cNvSpPr>
            <a:spLocks noGrp="1"/>
          </p:cNvSpPr>
          <p:nvPr>
            <p:ph type="title"/>
          </p:nvPr>
        </p:nvSpPr>
        <p:spPr>
          <a:xfrm>
            <a:off x="457280" y="274703"/>
            <a:ext cx="8231029" cy="1143264"/>
          </a:xfrm>
          <a:ln w="25400">
            <a:solidFill>
              <a:srgbClr val="FFC000"/>
            </a:solidFill>
          </a:ln>
        </p:spPr>
        <p:txBody>
          <a:bodyPr/>
          <a:lstStyle/>
          <a:p>
            <a:r>
              <a:rPr lang="en-NZ" dirty="0"/>
              <a:t>NO-NOES Summary</a:t>
            </a:r>
          </a:p>
        </p:txBody>
      </p:sp>
      <p:sp>
        <p:nvSpPr>
          <p:cNvPr id="5" name="TextBox 4">
            <a:extLst>
              <a:ext uri="{FF2B5EF4-FFF2-40B4-BE49-F238E27FC236}">
                <a16:creationId xmlns:a16="http://schemas.microsoft.com/office/drawing/2014/main" id="{9439467E-1A11-E3E6-F2C8-E3C0D78757F1}"/>
              </a:ext>
            </a:extLst>
          </p:cNvPr>
          <p:cNvSpPr txBox="1"/>
          <p:nvPr/>
        </p:nvSpPr>
        <p:spPr>
          <a:xfrm>
            <a:off x="396330" y="1701602"/>
            <a:ext cx="8424936" cy="3139321"/>
          </a:xfrm>
          <a:prstGeom prst="rect">
            <a:avLst/>
          </a:prstGeom>
          <a:noFill/>
        </p:spPr>
        <p:txBody>
          <a:bodyPr wrap="square" rtlCol="0">
            <a:spAutoFit/>
          </a:bodyPr>
          <a:lstStyle/>
          <a:p>
            <a:pPr marL="285750" indent="-285750">
              <a:buFont typeface="Arial" panose="020B0604020202020204" pitchFamily="34" charset="0"/>
              <a:buChar char="•"/>
            </a:pPr>
            <a:r>
              <a:rPr lang="en-NZ" dirty="0"/>
              <a:t>No Dog-legs (on harder courses)</a:t>
            </a:r>
          </a:p>
          <a:p>
            <a:pPr marL="285750" indent="-285750">
              <a:buFont typeface="Arial" panose="020B0604020202020204" pitchFamily="34" charset="0"/>
              <a:buChar char="•"/>
            </a:pPr>
            <a:r>
              <a:rPr lang="en-NZ" dirty="0"/>
              <a:t>No legs that run in opposite directions on different courses</a:t>
            </a:r>
          </a:p>
          <a:p>
            <a:pPr marL="285750" indent="-285750">
              <a:buFont typeface="Arial" panose="020B0604020202020204" pitchFamily="34" charset="0"/>
              <a:buChar char="•"/>
            </a:pPr>
            <a:r>
              <a:rPr lang="en-NZ" dirty="0"/>
              <a:t>Should not approach controls from opposite directions (well planned too–see below)</a:t>
            </a:r>
          </a:p>
          <a:p>
            <a:pPr marL="285750" indent="-285750">
              <a:buFont typeface="Arial" panose="020B0604020202020204" pitchFamily="34" charset="0"/>
              <a:buChar char="•"/>
            </a:pPr>
            <a:r>
              <a:rPr lang="en-NZ" dirty="0"/>
              <a:t>No legs across ambiguous or dangerous areas – where there is any possibility for people to enter (see below)</a:t>
            </a:r>
          </a:p>
          <a:p>
            <a:pPr marL="285750" indent="-285750">
              <a:buFont typeface="Arial" panose="020B0604020202020204" pitchFamily="34" charset="0"/>
              <a:buChar char="•"/>
            </a:pPr>
            <a:r>
              <a:rPr lang="en-NZ" dirty="0"/>
              <a:t>Do not go near undefined edges of the map (see below)</a:t>
            </a:r>
          </a:p>
          <a:p>
            <a:pPr marL="285750" indent="-285750">
              <a:buFont typeface="Arial" panose="020B0604020202020204" pitchFamily="34" charset="0"/>
              <a:buChar char="•"/>
            </a:pPr>
            <a:r>
              <a:rPr lang="en-NZ" dirty="0"/>
              <a:t>Not too physical (or technical) for the target market</a:t>
            </a:r>
          </a:p>
          <a:p>
            <a:pPr marL="285750" indent="-285750">
              <a:buFont typeface="Arial" panose="020B0604020202020204" pitchFamily="34" charset="0"/>
              <a:buChar char="•"/>
            </a:pPr>
            <a:endParaRPr lang="en-NZ" dirty="0"/>
          </a:p>
          <a:p>
            <a:r>
              <a:rPr lang="en-NZ" dirty="0"/>
              <a:t>Below</a:t>
            </a:r>
          </a:p>
          <a:p>
            <a:pPr marL="285750" indent="-285750">
              <a:buFont typeface="Arial" panose="020B0604020202020204" pitchFamily="34" charset="0"/>
              <a:buChar char="•"/>
            </a:pPr>
            <a:r>
              <a:rPr lang="en-NZ" dirty="0"/>
              <a:t>Do not assume that a competitor will do the sensible thing, there will always be someone that does something you would never dream of</a:t>
            </a:r>
          </a:p>
        </p:txBody>
      </p:sp>
    </p:spTree>
    <p:extLst>
      <p:ext uri="{BB962C8B-B14F-4D97-AF65-F5344CB8AC3E}">
        <p14:creationId xmlns:p14="http://schemas.microsoft.com/office/powerpoint/2010/main" val="275662725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481777-26F4-6BDF-3F34-9E66FBE99A3C}"/>
              </a:ext>
            </a:extLst>
          </p:cNvPr>
          <p:cNvSpPr>
            <a:spLocks noGrp="1"/>
          </p:cNvSpPr>
          <p:nvPr>
            <p:ph type="title"/>
          </p:nvPr>
        </p:nvSpPr>
        <p:spPr>
          <a:xfrm>
            <a:off x="457280" y="274703"/>
            <a:ext cx="8231029" cy="1143264"/>
          </a:xfrm>
          <a:ln w="25400">
            <a:solidFill>
              <a:srgbClr val="FFC000"/>
            </a:solidFill>
          </a:ln>
        </p:spPr>
        <p:txBody>
          <a:bodyPr/>
          <a:lstStyle/>
          <a:p>
            <a:r>
              <a:rPr lang="en-NZ" dirty="0"/>
              <a:t>Course Lengths</a:t>
            </a:r>
          </a:p>
        </p:txBody>
      </p:sp>
      <p:sp>
        <p:nvSpPr>
          <p:cNvPr id="5" name="TextBox 4">
            <a:extLst>
              <a:ext uri="{FF2B5EF4-FFF2-40B4-BE49-F238E27FC236}">
                <a16:creationId xmlns:a16="http://schemas.microsoft.com/office/drawing/2014/main" id="{9439467E-1A11-E3E6-F2C8-E3C0D78757F1}"/>
              </a:ext>
            </a:extLst>
          </p:cNvPr>
          <p:cNvSpPr txBox="1"/>
          <p:nvPr/>
        </p:nvSpPr>
        <p:spPr>
          <a:xfrm>
            <a:off x="396330" y="1701602"/>
            <a:ext cx="8424936" cy="5078313"/>
          </a:xfrm>
          <a:prstGeom prst="rect">
            <a:avLst/>
          </a:prstGeom>
          <a:noFill/>
        </p:spPr>
        <p:txBody>
          <a:bodyPr wrap="square" rtlCol="0">
            <a:spAutoFit/>
          </a:bodyPr>
          <a:lstStyle/>
          <a:p>
            <a:pPr marL="285750" indent="-285750">
              <a:buFont typeface="Arial" panose="020B0604020202020204" pitchFamily="34" charset="0"/>
              <a:buChar char="•"/>
            </a:pPr>
            <a:r>
              <a:rPr lang="en-NZ" dirty="0"/>
              <a:t>Club events normally looking at pretty general ‘winning’ times e.g.</a:t>
            </a:r>
          </a:p>
          <a:p>
            <a:pPr marL="742971" lvl="1" indent="-285750">
              <a:buFont typeface="Arial" panose="020B0604020202020204" pitchFamily="34" charset="0"/>
              <a:buChar char="•"/>
            </a:pPr>
            <a:r>
              <a:rPr lang="en-NZ" dirty="0"/>
              <a:t>White 20mins</a:t>
            </a:r>
          </a:p>
          <a:p>
            <a:pPr marL="742971" lvl="1" indent="-285750">
              <a:buFont typeface="Arial" panose="020B0604020202020204" pitchFamily="34" charset="0"/>
              <a:buChar char="•"/>
            </a:pPr>
            <a:r>
              <a:rPr lang="en-NZ" dirty="0"/>
              <a:t>Yellow 30mins</a:t>
            </a:r>
          </a:p>
          <a:p>
            <a:pPr marL="742971" lvl="1" indent="-285750">
              <a:buFont typeface="Arial" panose="020B0604020202020204" pitchFamily="34" charset="0"/>
              <a:buChar char="•"/>
            </a:pPr>
            <a:r>
              <a:rPr lang="en-NZ" dirty="0"/>
              <a:t>Orange 40 mins</a:t>
            </a:r>
          </a:p>
          <a:p>
            <a:pPr marL="742971" lvl="1" indent="-285750">
              <a:buFont typeface="Arial" panose="020B0604020202020204" pitchFamily="34" charset="0"/>
              <a:buChar char="•"/>
            </a:pPr>
            <a:r>
              <a:rPr lang="en-NZ" dirty="0"/>
              <a:t>Short Red 45mins</a:t>
            </a:r>
          </a:p>
          <a:p>
            <a:pPr marL="742971" lvl="1" indent="-285750">
              <a:buFont typeface="Arial" panose="020B0604020202020204" pitchFamily="34" charset="0"/>
              <a:buChar char="•"/>
            </a:pPr>
            <a:r>
              <a:rPr lang="en-NZ" dirty="0"/>
              <a:t>Long Red 60 mins</a:t>
            </a:r>
          </a:p>
          <a:p>
            <a:pPr marL="285750" indent="-285750">
              <a:buFont typeface="Arial" panose="020B0604020202020204" pitchFamily="34" charset="0"/>
              <a:buChar char="•"/>
            </a:pPr>
            <a:r>
              <a:rPr lang="en-NZ" dirty="0"/>
              <a:t>Will be large variations in each course, not necessary setting for the 2-3 fastest that may turn up</a:t>
            </a:r>
          </a:p>
          <a:p>
            <a:pPr marL="285750" indent="-285750">
              <a:buFont typeface="Arial" panose="020B0604020202020204" pitchFamily="34" charset="0"/>
              <a:buChar char="•"/>
            </a:pPr>
            <a:r>
              <a:rPr lang="en-NZ" dirty="0"/>
              <a:t>How do you know how long the course should be?</a:t>
            </a:r>
          </a:p>
          <a:p>
            <a:pPr marL="742971" lvl="1" indent="-285750">
              <a:buFont typeface="Arial" panose="020B0604020202020204" pitchFamily="34" charset="0"/>
              <a:buChar char="•"/>
            </a:pPr>
            <a:r>
              <a:rPr lang="en-NZ" dirty="0"/>
              <a:t>Use km rate (mins per km)</a:t>
            </a:r>
          </a:p>
          <a:p>
            <a:pPr marL="742971" lvl="1" indent="-285750">
              <a:buFont typeface="Arial" panose="020B0604020202020204" pitchFamily="34" charset="0"/>
              <a:buChar char="•"/>
            </a:pPr>
            <a:r>
              <a:rPr lang="en-NZ" dirty="0"/>
              <a:t>If run on map before, look at old results and course lengths (if can find them)</a:t>
            </a:r>
          </a:p>
          <a:p>
            <a:pPr marL="742971" lvl="1" indent="-285750">
              <a:buFont typeface="Arial" panose="020B0604020202020204" pitchFamily="34" charset="0"/>
              <a:buChar char="•"/>
            </a:pPr>
            <a:r>
              <a:rPr lang="en-NZ" dirty="0"/>
              <a:t>Think of similar map(s) and look at results and lengths</a:t>
            </a:r>
          </a:p>
          <a:p>
            <a:pPr marL="742971" lvl="1" indent="-285750">
              <a:buFont typeface="Arial" panose="020B0604020202020204" pitchFamily="34" charset="0"/>
              <a:buChar char="•"/>
            </a:pPr>
            <a:r>
              <a:rPr lang="en-NZ" dirty="0"/>
              <a:t>Think of events you have done – take an educated guess</a:t>
            </a:r>
          </a:p>
          <a:p>
            <a:pPr marL="742971" lvl="1" indent="-285750">
              <a:buFont typeface="Arial" panose="020B0604020202020204" pitchFamily="34" charset="0"/>
              <a:buChar char="•"/>
            </a:pPr>
            <a:r>
              <a:rPr lang="en-NZ" dirty="0"/>
              <a:t>Look at full result list, not just winners, could give insight into if the course was too long (a couple of fast times but lots of really long as well), too hard (lots of </a:t>
            </a:r>
            <a:r>
              <a:rPr lang="en-NZ" dirty="0" err="1"/>
              <a:t>dnf</a:t>
            </a:r>
            <a:r>
              <a:rPr lang="en-NZ" dirty="0"/>
              <a:t>/</a:t>
            </a:r>
            <a:r>
              <a:rPr lang="en-NZ" dirty="0" err="1"/>
              <a:t>mp</a:t>
            </a:r>
            <a:r>
              <a:rPr lang="en-NZ" dirty="0"/>
              <a:t>), too popular? Maybe need another course?(lots of orange with a large spread in times, maybe need short and long orange courses?) </a:t>
            </a:r>
          </a:p>
          <a:p>
            <a:pPr marL="285750" indent="-285750">
              <a:buFont typeface="Arial" panose="020B0604020202020204" pitchFamily="34" charset="0"/>
              <a:buChar char="•"/>
            </a:pPr>
            <a:endParaRPr lang="en-NZ" dirty="0"/>
          </a:p>
        </p:txBody>
      </p:sp>
    </p:spTree>
    <p:extLst>
      <p:ext uri="{BB962C8B-B14F-4D97-AF65-F5344CB8AC3E}">
        <p14:creationId xmlns:p14="http://schemas.microsoft.com/office/powerpoint/2010/main" val="307609283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481777-26F4-6BDF-3F34-9E66FBE99A3C}"/>
              </a:ext>
            </a:extLst>
          </p:cNvPr>
          <p:cNvSpPr>
            <a:spLocks noGrp="1"/>
          </p:cNvSpPr>
          <p:nvPr>
            <p:ph type="title"/>
          </p:nvPr>
        </p:nvSpPr>
        <p:spPr>
          <a:xfrm>
            <a:off x="457280" y="274703"/>
            <a:ext cx="8231029" cy="1143264"/>
          </a:xfrm>
          <a:ln w="25400">
            <a:solidFill>
              <a:srgbClr val="FFC000"/>
            </a:solidFill>
          </a:ln>
        </p:spPr>
        <p:txBody>
          <a:bodyPr/>
          <a:lstStyle/>
          <a:p>
            <a:r>
              <a:rPr lang="en-NZ" dirty="0"/>
              <a:t>Overall</a:t>
            </a:r>
          </a:p>
        </p:txBody>
      </p:sp>
      <p:sp>
        <p:nvSpPr>
          <p:cNvPr id="5" name="TextBox 4">
            <a:extLst>
              <a:ext uri="{FF2B5EF4-FFF2-40B4-BE49-F238E27FC236}">
                <a16:creationId xmlns:a16="http://schemas.microsoft.com/office/drawing/2014/main" id="{9439467E-1A11-E3E6-F2C8-E3C0D78757F1}"/>
              </a:ext>
            </a:extLst>
          </p:cNvPr>
          <p:cNvSpPr txBox="1"/>
          <p:nvPr/>
        </p:nvSpPr>
        <p:spPr>
          <a:xfrm>
            <a:off x="396330" y="1701602"/>
            <a:ext cx="8424936" cy="2031325"/>
          </a:xfrm>
          <a:prstGeom prst="rect">
            <a:avLst/>
          </a:prstGeom>
          <a:noFill/>
        </p:spPr>
        <p:txBody>
          <a:bodyPr wrap="square" rtlCol="0">
            <a:spAutoFit/>
          </a:bodyPr>
          <a:lstStyle/>
          <a:p>
            <a:pPr marL="285750" indent="-285750">
              <a:buFont typeface="Arial" panose="020B0604020202020204" pitchFamily="34" charset="0"/>
              <a:buChar char="•"/>
            </a:pPr>
            <a:r>
              <a:rPr lang="en-NZ" dirty="0"/>
              <a:t>Fairness and safety are paramount</a:t>
            </a:r>
          </a:p>
          <a:p>
            <a:pPr marL="285750" indent="-285750">
              <a:buFont typeface="Arial" panose="020B0604020202020204" pitchFamily="34" charset="0"/>
              <a:buChar char="•"/>
            </a:pPr>
            <a:r>
              <a:rPr lang="en-NZ" dirty="0"/>
              <a:t>Correct technical level</a:t>
            </a:r>
          </a:p>
          <a:p>
            <a:pPr marL="285750" indent="-285750">
              <a:buFont typeface="Arial" panose="020B0604020202020204" pitchFamily="34" charset="0"/>
              <a:buChar char="•"/>
            </a:pPr>
            <a:r>
              <a:rPr lang="en-NZ" dirty="0"/>
              <a:t>Correct lengths</a:t>
            </a:r>
          </a:p>
          <a:p>
            <a:pPr marL="285750" indent="-285750">
              <a:buFont typeface="Arial" panose="020B0604020202020204" pitchFamily="34" charset="0"/>
              <a:buChar char="•"/>
            </a:pPr>
            <a:r>
              <a:rPr lang="en-NZ" dirty="0"/>
              <a:t>No No-noes</a:t>
            </a:r>
          </a:p>
          <a:p>
            <a:pPr marL="285750" indent="-285750">
              <a:buFont typeface="Arial" panose="020B0604020202020204" pitchFamily="34" charset="0"/>
              <a:buChar char="•"/>
            </a:pPr>
            <a:r>
              <a:rPr lang="en-NZ" dirty="0"/>
              <a:t>Controls are ‘correct’ (can be described)</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endParaRPr lang="en-NZ" dirty="0"/>
          </a:p>
        </p:txBody>
      </p:sp>
    </p:spTree>
    <p:extLst>
      <p:ext uri="{BB962C8B-B14F-4D97-AF65-F5344CB8AC3E}">
        <p14:creationId xmlns:p14="http://schemas.microsoft.com/office/powerpoint/2010/main" val="3319613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VENUE &amp; TERRAIN</a:t>
            </a:r>
          </a:p>
        </p:txBody>
      </p:sp>
      <p:sp>
        <p:nvSpPr>
          <p:cNvPr id="3" name="Content Placeholder 2"/>
          <p:cNvSpPr>
            <a:spLocks noGrp="1"/>
          </p:cNvSpPr>
          <p:nvPr>
            <p:ph idx="1"/>
          </p:nvPr>
        </p:nvSpPr>
        <p:spPr>
          <a:xfrm>
            <a:off x="457280" y="1600571"/>
            <a:ext cx="8231029" cy="2621312"/>
          </a:xfrm>
        </p:spPr>
        <p:txBody>
          <a:bodyPr>
            <a:normAutofit/>
          </a:bodyPr>
          <a:lstStyle/>
          <a:p>
            <a:pPr>
              <a:buNone/>
            </a:pPr>
            <a:r>
              <a:rPr lang="en-NZ" dirty="0"/>
              <a:t>Terrain considerations:</a:t>
            </a:r>
          </a:p>
          <a:p>
            <a:r>
              <a:rPr lang="en-NZ" dirty="0"/>
              <a:t>Any wildlife/stock issues?</a:t>
            </a:r>
          </a:p>
          <a:p>
            <a:r>
              <a:rPr lang="en-NZ" dirty="0"/>
              <a:t>Any cultural considerations?</a:t>
            </a:r>
          </a:p>
          <a:p>
            <a:r>
              <a:rPr lang="en-NZ" dirty="0"/>
              <a:t>Safety/hazards in the terrain.</a:t>
            </a:r>
          </a:p>
          <a:p>
            <a:pPr>
              <a:buNone/>
            </a:pPr>
            <a:endParaRPr lang="en-NZ" dirty="0"/>
          </a:p>
          <a:p>
            <a:pPr>
              <a:buNone/>
            </a:pPr>
            <a:endParaRPr lang="en-NZ" dirty="0"/>
          </a:p>
        </p:txBody>
      </p:sp>
      <p:sp>
        <p:nvSpPr>
          <p:cNvPr id="4" name="TextBox 3">
            <a:extLst>
              <a:ext uri="{FF2B5EF4-FFF2-40B4-BE49-F238E27FC236}">
                <a16:creationId xmlns:a16="http://schemas.microsoft.com/office/drawing/2014/main" id="{59A37E0B-8D7E-F6FD-73F3-1736C21AB0FE}"/>
              </a:ext>
            </a:extLst>
          </p:cNvPr>
          <p:cNvSpPr txBox="1"/>
          <p:nvPr/>
        </p:nvSpPr>
        <p:spPr>
          <a:xfrm>
            <a:off x="468338" y="4437906"/>
            <a:ext cx="8219971" cy="2031325"/>
          </a:xfrm>
          <a:prstGeom prst="rect">
            <a:avLst/>
          </a:prstGeom>
          <a:noFill/>
        </p:spPr>
        <p:txBody>
          <a:bodyPr wrap="square" rtlCol="0">
            <a:spAutoFit/>
          </a:bodyPr>
          <a:lstStyle/>
          <a:p>
            <a:r>
              <a:rPr lang="en-NZ" dirty="0">
                <a:solidFill>
                  <a:srgbClr val="0070C0"/>
                </a:solidFill>
              </a:rPr>
              <a:t>Note potential hazards that could occur during event</a:t>
            </a:r>
          </a:p>
          <a:p>
            <a:pPr marL="285750" indent="-285750">
              <a:buFont typeface="Arial" panose="020B0604020202020204" pitchFamily="34" charset="0"/>
              <a:buChar char="•"/>
            </a:pPr>
            <a:r>
              <a:rPr lang="en-NZ" dirty="0">
                <a:solidFill>
                  <a:srgbClr val="0070C0"/>
                </a:solidFill>
              </a:rPr>
              <a:t>Trees/debris falling if wind picks up</a:t>
            </a:r>
          </a:p>
          <a:p>
            <a:pPr marL="285750" indent="-285750">
              <a:buFont typeface="Arial" panose="020B0604020202020204" pitchFamily="34" charset="0"/>
              <a:buChar char="•"/>
            </a:pPr>
            <a:r>
              <a:rPr lang="en-NZ" dirty="0">
                <a:solidFill>
                  <a:srgbClr val="0070C0"/>
                </a:solidFill>
              </a:rPr>
              <a:t>Rivers/streams if high rainfall</a:t>
            </a:r>
          </a:p>
          <a:p>
            <a:pPr marL="285750" indent="-285750">
              <a:buFont typeface="Arial" panose="020B0604020202020204" pitchFamily="34" charset="0"/>
              <a:buChar char="•"/>
            </a:pPr>
            <a:endParaRPr lang="en-NZ" dirty="0">
              <a:solidFill>
                <a:srgbClr val="0070C0"/>
              </a:solidFill>
            </a:endParaRPr>
          </a:p>
          <a:p>
            <a:r>
              <a:rPr lang="en-NZ" dirty="0">
                <a:solidFill>
                  <a:srgbClr val="0070C0"/>
                </a:solidFill>
              </a:rPr>
              <a:t>You might need to make a health and safety call about not running the event if these occur </a:t>
            </a:r>
          </a:p>
          <a:p>
            <a:r>
              <a:rPr lang="en-NZ" dirty="0">
                <a:solidFill>
                  <a:srgbClr val="0070C0"/>
                </a:solidFill>
              </a:rPr>
              <a:t>Example…….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THE MAP</a:t>
            </a:r>
          </a:p>
        </p:txBody>
      </p:sp>
      <p:sp>
        <p:nvSpPr>
          <p:cNvPr id="3" name="Content Placeholder 2"/>
          <p:cNvSpPr>
            <a:spLocks noGrp="1"/>
          </p:cNvSpPr>
          <p:nvPr>
            <p:ph idx="1"/>
          </p:nvPr>
        </p:nvSpPr>
        <p:spPr>
          <a:xfrm>
            <a:off x="457280" y="1600571"/>
            <a:ext cx="8508001" cy="5141591"/>
          </a:xfrm>
        </p:spPr>
        <p:txBody>
          <a:bodyPr>
            <a:normAutofit fontScale="92500" lnSpcReduction="10000"/>
          </a:bodyPr>
          <a:lstStyle/>
          <a:p>
            <a:r>
              <a:rPr lang="en-NZ" dirty="0"/>
              <a:t>Arguably the most important aspect of a </a:t>
            </a:r>
            <a:r>
              <a:rPr lang="en-NZ" b="1" dirty="0"/>
              <a:t>fair</a:t>
            </a:r>
            <a:r>
              <a:rPr lang="en-NZ" dirty="0"/>
              <a:t> competition.</a:t>
            </a:r>
          </a:p>
          <a:p>
            <a:r>
              <a:rPr lang="en-NZ" dirty="0"/>
              <a:t>The map should be as </a:t>
            </a:r>
            <a:r>
              <a:rPr lang="en-NZ" b="1" dirty="0"/>
              <a:t>accurate</a:t>
            </a:r>
            <a:r>
              <a:rPr lang="en-NZ" dirty="0"/>
              <a:t> and </a:t>
            </a:r>
            <a:r>
              <a:rPr lang="en-NZ" b="1" dirty="0"/>
              <a:t>legible </a:t>
            </a:r>
            <a:r>
              <a:rPr lang="en-NZ" dirty="0"/>
              <a:t>as possible </a:t>
            </a:r>
            <a:endParaRPr lang="en-US" dirty="0">
              <a:solidFill>
                <a:srgbClr val="FF0000"/>
              </a:solidFill>
            </a:endParaRPr>
          </a:p>
          <a:p>
            <a:r>
              <a:rPr lang="en-US" dirty="0">
                <a:effectLst/>
              </a:rPr>
              <a:t>Older, slightly </a:t>
            </a:r>
            <a:r>
              <a:rPr lang="en-US" dirty="0" err="1">
                <a:effectLst/>
              </a:rPr>
              <a:t>out-dated</a:t>
            </a:r>
            <a:r>
              <a:rPr lang="en-US" dirty="0">
                <a:effectLst/>
              </a:rPr>
              <a:t> maps are fine to use for club events but ensure any map inaccuracies do not affect courses or control placement)</a:t>
            </a:r>
            <a:endParaRPr lang="en-NZ" dirty="0"/>
          </a:p>
          <a:p>
            <a:r>
              <a:rPr lang="en-NZ" dirty="0"/>
              <a:t>The map </a:t>
            </a:r>
            <a:r>
              <a:rPr lang="en-NZ" b="1" dirty="0"/>
              <a:t>should conform to current IOF specifications</a:t>
            </a:r>
            <a:r>
              <a:rPr lang="en-NZ" dirty="0"/>
              <a:t>. Map symbols must be the correct dimensions and separations for the chosen scale. This is the first thing you should </a:t>
            </a:r>
            <a:r>
              <a:rPr lang="en-NZ" b="1" dirty="0"/>
              <a:t>check</a:t>
            </a:r>
            <a:r>
              <a:rPr lang="en-NZ" dirty="0"/>
              <a:t>.</a:t>
            </a:r>
          </a:p>
          <a:p>
            <a:endParaRPr lang="en-NZ"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B5BCF90-E523-DB6E-1756-8FD800F5013C}"/>
                  </a:ext>
                </a:extLst>
              </p14:cNvPr>
              <p14:cNvContentPartPr/>
              <p14:nvPr/>
            </p14:nvContentPartPr>
            <p14:xfrm>
              <a:off x="4273303" y="2837501"/>
              <a:ext cx="1432800" cy="5040"/>
            </p14:xfrm>
          </p:contentPart>
        </mc:Choice>
        <mc:Fallback xmlns="">
          <p:pic>
            <p:nvPicPr>
              <p:cNvPr id="4" name="Ink 3">
                <a:extLst>
                  <a:ext uri="{FF2B5EF4-FFF2-40B4-BE49-F238E27FC236}">
                    <a16:creationId xmlns:a16="http://schemas.microsoft.com/office/drawing/2014/main" id="{9B5BCF90-E523-DB6E-1756-8FD800F5013C}"/>
                  </a:ext>
                </a:extLst>
              </p:cNvPr>
              <p:cNvPicPr/>
              <p:nvPr/>
            </p:nvPicPr>
            <p:blipFill>
              <a:blip r:embed="rId4"/>
              <a:stretch>
                <a:fillRect/>
              </a:stretch>
            </p:blipFill>
            <p:spPr>
              <a:xfrm>
                <a:off x="4219663" y="2729861"/>
                <a:ext cx="15404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37E88D77-75A1-ABCC-69F7-8AD343D58726}"/>
                  </a:ext>
                </a:extLst>
              </p14:cNvPr>
              <p14:cNvContentPartPr/>
              <p14:nvPr/>
            </p14:nvContentPartPr>
            <p14:xfrm>
              <a:off x="4315783" y="2624381"/>
              <a:ext cx="1393200" cy="52560"/>
            </p14:xfrm>
          </p:contentPart>
        </mc:Choice>
        <mc:Fallback xmlns="">
          <p:pic>
            <p:nvPicPr>
              <p:cNvPr id="5" name="Ink 4">
                <a:extLst>
                  <a:ext uri="{FF2B5EF4-FFF2-40B4-BE49-F238E27FC236}">
                    <a16:creationId xmlns:a16="http://schemas.microsoft.com/office/drawing/2014/main" id="{37E88D77-75A1-ABCC-69F7-8AD343D58726}"/>
                  </a:ext>
                </a:extLst>
              </p:cNvPr>
              <p:cNvPicPr/>
              <p:nvPr/>
            </p:nvPicPr>
            <p:blipFill>
              <a:blip r:embed="rId6"/>
              <a:stretch>
                <a:fillRect/>
              </a:stretch>
            </p:blipFill>
            <p:spPr>
              <a:xfrm>
                <a:off x="4262143" y="2516381"/>
                <a:ext cx="15008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95CF994B-AC59-4CAD-9FD5-4225D2054761}"/>
                  </a:ext>
                </a:extLst>
              </p14:cNvPr>
              <p14:cNvContentPartPr/>
              <p14:nvPr/>
            </p14:nvContentPartPr>
            <p14:xfrm>
              <a:off x="6405223" y="2671901"/>
              <a:ext cx="1035360" cy="20520"/>
            </p14:xfrm>
          </p:contentPart>
        </mc:Choice>
        <mc:Fallback xmlns="">
          <p:pic>
            <p:nvPicPr>
              <p:cNvPr id="6" name="Ink 5">
                <a:extLst>
                  <a:ext uri="{FF2B5EF4-FFF2-40B4-BE49-F238E27FC236}">
                    <a16:creationId xmlns:a16="http://schemas.microsoft.com/office/drawing/2014/main" id="{95CF994B-AC59-4CAD-9FD5-4225D2054761}"/>
                  </a:ext>
                </a:extLst>
              </p:cNvPr>
              <p:cNvPicPr/>
              <p:nvPr/>
            </p:nvPicPr>
            <p:blipFill>
              <a:blip r:embed="rId8"/>
              <a:stretch>
                <a:fillRect/>
              </a:stretch>
            </p:blipFill>
            <p:spPr>
              <a:xfrm>
                <a:off x="6351583" y="2563901"/>
                <a:ext cx="11430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492CA8BB-AA3D-0234-B1C3-00B1C63CCD76}"/>
                  </a:ext>
                </a:extLst>
              </p14:cNvPr>
              <p14:cNvContentPartPr/>
              <p14:nvPr/>
            </p14:nvContentPartPr>
            <p14:xfrm>
              <a:off x="6400183" y="2790341"/>
              <a:ext cx="1103760" cy="10440"/>
            </p14:xfrm>
          </p:contentPart>
        </mc:Choice>
        <mc:Fallback xmlns="">
          <p:pic>
            <p:nvPicPr>
              <p:cNvPr id="7" name="Ink 6">
                <a:extLst>
                  <a:ext uri="{FF2B5EF4-FFF2-40B4-BE49-F238E27FC236}">
                    <a16:creationId xmlns:a16="http://schemas.microsoft.com/office/drawing/2014/main" id="{492CA8BB-AA3D-0234-B1C3-00B1C63CCD76}"/>
                  </a:ext>
                </a:extLst>
              </p:cNvPr>
              <p:cNvPicPr/>
              <p:nvPr/>
            </p:nvPicPr>
            <p:blipFill>
              <a:blip r:embed="rId10"/>
              <a:stretch>
                <a:fillRect/>
              </a:stretch>
            </p:blipFill>
            <p:spPr>
              <a:xfrm>
                <a:off x="6346543" y="2682701"/>
                <a:ext cx="1211400" cy="226080"/>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THE MAP</a:t>
            </a:r>
          </a:p>
        </p:txBody>
      </p:sp>
      <p:sp>
        <p:nvSpPr>
          <p:cNvPr id="3" name="Content Placeholder 2"/>
          <p:cNvSpPr>
            <a:spLocks noGrp="1"/>
          </p:cNvSpPr>
          <p:nvPr>
            <p:ph idx="1"/>
          </p:nvPr>
        </p:nvSpPr>
        <p:spPr>
          <a:xfrm>
            <a:off x="457280" y="1600571"/>
            <a:ext cx="8231029" cy="4853559"/>
          </a:xfrm>
        </p:spPr>
        <p:txBody>
          <a:bodyPr>
            <a:normAutofit fontScale="92500"/>
          </a:bodyPr>
          <a:lstStyle/>
          <a:p>
            <a:r>
              <a:rPr lang="en-NZ" dirty="0"/>
              <a:t>Make sure the map has the following:</a:t>
            </a:r>
          </a:p>
          <a:p>
            <a:pPr lvl="1"/>
            <a:r>
              <a:rPr lang="en-NZ" dirty="0"/>
              <a:t>Scale and contour interval</a:t>
            </a:r>
          </a:p>
          <a:p>
            <a:pPr lvl="1"/>
            <a:r>
              <a:rPr lang="en-NZ" dirty="0"/>
              <a:t>Magnetic north lines (</a:t>
            </a:r>
            <a:r>
              <a:rPr lang="en-NZ" sz="2400" dirty="0"/>
              <a:t>300m apart </a:t>
            </a:r>
            <a:r>
              <a:rPr lang="en-NZ" sz="2400" dirty="0" err="1"/>
              <a:t>i.e</a:t>
            </a:r>
            <a:r>
              <a:rPr lang="en-NZ" sz="2400" dirty="0"/>
              <a:t> 20mm at 1:15,000, 30mm at 1:10,000, 40mm at 1:7,500 etc</a:t>
            </a:r>
            <a:r>
              <a:rPr lang="en-NZ" dirty="0"/>
              <a:t>)</a:t>
            </a:r>
            <a:endParaRPr lang="en-NZ" sz="2400" dirty="0"/>
          </a:p>
          <a:p>
            <a:pPr lvl="1"/>
            <a:r>
              <a:rPr lang="en-NZ" dirty="0"/>
              <a:t>A magnetic north arrow</a:t>
            </a:r>
          </a:p>
          <a:p>
            <a:pPr lvl="1"/>
            <a:r>
              <a:rPr lang="en-NZ" dirty="0"/>
              <a:t>A scale bar</a:t>
            </a:r>
          </a:p>
          <a:p>
            <a:r>
              <a:rPr lang="en-NZ" dirty="0"/>
              <a:t>A legend should be included if there is space. If not, it should be available as a separate item.</a:t>
            </a:r>
          </a:p>
          <a:p>
            <a:r>
              <a:rPr lang="en-NZ" dirty="0"/>
              <a:t>Leave room for the course control descriptions.</a:t>
            </a:r>
          </a:p>
          <a:p>
            <a:endParaRPr lang="en-NZ" dirty="0"/>
          </a:p>
          <a:p>
            <a:pPr lvl="1"/>
            <a:endParaRPr lang="en-NZ" dirty="0"/>
          </a:p>
          <a:p>
            <a:pPr lvl="1"/>
            <a:endParaRPr lang="en-NZ" dirty="0"/>
          </a:p>
          <a:p>
            <a:pPr lvl="1"/>
            <a:endParaRPr lang="en-NZ"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969A451-9D31-A9F3-2598-03360BE7F4E3}"/>
                  </a:ext>
                </a:extLst>
              </p14:cNvPr>
              <p14:cNvContentPartPr/>
              <p14:nvPr/>
            </p14:nvContentPartPr>
            <p14:xfrm>
              <a:off x="909463" y="4660541"/>
              <a:ext cx="7287480" cy="34560"/>
            </p14:xfrm>
          </p:contentPart>
        </mc:Choice>
        <mc:Fallback xmlns="">
          <p:pic>
            <p:nvPicPr>
              <p:cNvPr id="4" name="Ink 3">
                <a:extLst>
                  <a:ext uri="{FF2B5EF4-FFF2-40B4-BE49-F238E27FC236}">
                    <a16:creationId xmlns:a16="http://schemas.microsoft.com/office/drawing/2014/main" id="{9969A451-9D31-A9F3-2598-03360BE7F4E3}"/>
                  </a:ext>
                </a:extLst>
              </p:cNvPr>
              <p:cNvPicPr/>
              <p:nvPr/>
            </p:nvPicPr>
            <p:blipFill>
              <a:blip r:embed="rId4"/>
              <a:stretch>
                <a:fillRect/>
              </a:stretch>
            </p:blipFill>
            <p:spPr>
              <a:xfrm>
                <a:off x="855463" y="4552901"/>
                <a:ext cx="73951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7094447-7277-8834-4B87-A72F64E99827}"/>
                  </a:ext>
                </a:extLst>
              </p14:cNvPr>
              <p14:cNvContentPartPr/>
              <p14:nvPr/>
            </p14:nvContentPartPr>
            <p14:xfrm>
              <a:off x="819103" y="5220701"/>
              <a:ext cx="7060320" cy="720"/>
            </p14:xfrm>
          </p:contentPart>
        </mc:Choice>
        <mc:Fallback xmlns="">
          <p:pic>
            <p:nvPicPr>
              <p:cNvPr id="5" name="Ink 4">
                <a:extLst>
                  <a:ext uri="{FF2B5EF4-FFF2-40B4-BE49-F238E27FC236}">
                    <a16:creationId xmlns:a16="http://schemas.microsoft.com/office/drawing/2014/main" id="{F7094447-7277-8834-4B87-A72F64E99827}"/>
                  </a:ext>
                </a:extLst>
              </p:cNvPr>
              <p:cNvPicPr/>
              <p:nvPr/>
            </p:nvPicPr>
            <p:blipFill>
              <a:blip r:embed="rId6"/>
              <a:stretch>
                <a:fillRect/>
              </a:stretch>
            </p:blipFill>
            <p:spPr>
              <a:xfrm>
                <a:off x="765463" y="5112701"/>
                <a:ext cx="7167960" cy="216360"/>
              </a:xfrm>
              <a:prstGeom prst="rect">
                <a:avLst/>
              </a:prstGeom>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THE MAP</a:t>
            </a:r>
          </a:p>
        </p:txBody>
      </p:sp>
      <p:sp>
        <p:nvSpPr>
          <p:cNvPr id="3" name="Content Placeholder 2"/>
          <p:cNvSpPr>
            <a:spLocks noGrp="1"/>
          </p:cNvSpPr>
          <p:nvPr>
            <p:ph idx="1"/>
          </p:nvPr>
        </p:nvSpPr>
        <p:spPr>
          <a:xfrm>
            <a:off x="457280" y="1600571"/>
            <a:ext cx="8231029" cy="5141591"/>
          </a:xfrm>
        </p:spPr>
        <p:txBody>
          <a:bodyPr>
            <a:normAutofit fontScale="85000" lnSpcReduction="10000"/>
          </a:bodyPr>
          <a:lstStyle/>
          <a:p>
            <a:r>
              <a:rPr lang="en-NZ" dirty="0"/>
              <a:t>The latest version of International Specifications for Orienteering Maps (ISOM) have been official since 1st Jan 2019, and must be used for A-level events.</a:t>
            </a:r>
          </a:p>
          <a:p>
            <a:r>
              <a:rPr lang="en-NZ" dirty="0"/>
              <a:t>There is a separate specification for sprint maps (</a:t>
            </a:r>
            <a:r>
              <a:rPr lang="en-NZ" dirty="0" err="1"/>
              <a:t>ISSprOM</a:t>
            </a:r>
            <a:r>
              <a:rPr lang="en-NZ" dirty="0"/>
              <a:t> 2019).</a:t>
            </a:r>
          </a:p>
          <a:p>
            <a:r>
              <a:rPr lang="en-NZ" dirty="0"/>
              <a:t>Both the above specs are continually updated and available here; </a:t>
            </a:r>
            <a:r>
              <a:rPr lang="en-NZ" dirty="0">
                <a:hlinkClick r:id="rId3"/>
              </a:rPr>
              <a:t>https://orienteering.sport/iof/mapping/</a:t>
            </a:r>
            <a:endParaRPr lang="en-NZ" dirty="0"/>
          </a:p>
          <a:p>
            <a:r>
              <a:rPr lang="en-NZ" dirty="0"/>
              <a:t>There is a very good summary on the ONZ website which you should familiarise yourselves with. </a:t>
            </a:r>
            <a:r>
              <a:rPr lang="en-NZ" dirty="0">
                <a:hlinkClick r:id="rId4"/>
              </a:rPr>
              <a:t>https://www.orienteering.org.nz/news/mapping-changes-for-nz-orienteers-june-2017/</a:t>
            </a:r>
            <a:endParaRPr lang="en-NZ" dirty="0"/>
          </a:p>
          <a:p>
            <a:pPr marL="0" indent="0">
              <a:buNone/>
            </a:pPr>
            <a:endParaRPr lang="en-NZ" dirty="0"/>
          </a:p>
          <a:p>
            <a:pPr marL="0" indent="0">
              <a:buNone/>
            </a:pPr>
            <a:endParaRPr lang="en-NZ" dirty="0"/>
          </a:p>
        </p:txBody>
      </p:sp>
    </p:spTree>
    <p:extLst>
      <p:ext uri="{BB962C8B-B14F-4D97-AF65-F5344CB8AC3E}">
        <p14:creationId xmlns:p14="http://schemas.microsoft.com/office/powerpoint/2010/main" val="2224030166"/>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2F4859-7FFC-AAA4-F48C-937234475A58}"/>
              </a:ext>
            </a:extLst>
          </p:cNvPr>
          <p:cNvSpPr>
            <a:spLocks noGrp="1"/>
          </p:cNvSpPr>
          <p:nvPr>
            <p:ph type="title"/>
          </p:nvPr>
        </p:nvSpPr>
        <p:spPr>
          <a:xfrm>
            <a:off x="457280" y="274703"/>
            <a:ext cx="8231029" cy="1143264"/>
          </a:xfrm>
          <a:ln w="25400">
            <a:solidFill>
              <a:srgbClr val="FFC000"/>
            </a:solidFill>
          </a:ln>
        </p:spPr>
        <p:txBody>
          <a:bodyPr/>
          <a:lstStyle/>
          <a:p>
            <a:r>
              <a:rPr lang="en-NZ" dirty="0"/>
              <a:t>Welcome</a:t>
            </a:r>
          </a:p>
        </p:txBody>
      </p:sp>
      <p:sp>
        <p:nvSpPr>
          <p:cNvPr id="7" name="Content Placeholder 2">
            <a:extLst>
              <a:ext uri="{FF2B5EF4-FFF2-40B4-BE49-F238E27FC236}">
                <a16:creationId xmlns:a16="http://schemas.microsoft.com/office/drawing/2014/main" id="{9FA31337-059F-B092-A670-BFE91BCD8F42}"/>
              </a:ext>
            </a:extLst>
          </p:cNvPr>
          <p:cNvSpPr>
            <a:spLocks noGrp="1"/>
          </p:cNvSpPr>
          <p:nvPr>
            <p:ph idx="1"/>
          </p:nvPr>
        </p:nvSpPr>
        <p:spPr>
          <a:xfrm>
            <a:off x="457280" y="1600571"/>
            <a:ext cx="8231029" cy="4781551"/>
          </a:xfrm>
        </p:spPr>
        <p:txBody>
          <a:bodyPr>
            <a:normAutofit/>
          </a:bodyPr>
          <a:lstStyle/>
          <a:p>
            <a:r>
              <a:rPr lang="en-NZ" sz="4000" dirty="0"/>
              <a:t>Controllers Training targeted at Club Level</a:t>
            </a:r>
          </a:p>
          <a:p>
            <a:r>
              <a:rPr lang="en-NZ" sz="4000" dirty="0"/>
              <a:t>Feel free to ask questions, add to discussions</a:t>
            </a:r>
          </a:p>
          <a:p>
            <a:r>
              <a:rPr lang="en-NZ" sz="4000" dirty="0"/>
              <a:t>Help yourself to tea, coffee biscuits in your pantry</a:t>
            </a:r>
          </a:p>
          <a:p>
            <a:pPr>
              <a:buNone/>
            </a:pPr>
            <a:endParaRPr lang="en-NZ" dirty="0"/>
          </a:p>
        </p:txBody>
      </p:sp>
    </p:spTree>
    <p:extLst>
      <p:ext uri="{BB962C8B-B14F-4D97-AF65-F5344CB8AC3E}">
        <p14:creationId xmlns:p14="http://schemas.microsoft.com/office/powerpoint/2010/main" val="2398106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THE MAP</a:t>
            </a:r>
          </a:p>
        </p:txBody>
      </p:sp>
      <p:sp>
        <p:nvSpPr>
          <p:cNvPr id="3" name="Content Placeholder 2"/>
          <p:cNvSpPr>
            <a:spLocks noGrp="1"/>
          </p:cNvSpPr>
          <p:nvPr>
            <p:ph idx="1"/>
          </p:nvPr>
        </p:nvSpPr>
        <p:spPr>
          <a:xfrm>
            <a:off x="457279" y="1565331"/>
            <a:ext cx="8231029" cy="5259017"/>
          </a:xfrm>
        </p:spPr>
        <p:txBody>
          <a:bodyPr>
            <a:normAutofit/>
          </a:bodyPr>
          <a:lstStyle/>
          <a:p>
            <a:r>
              <a:rPr lang="en-NZ" dirty="0"/>
              <a:t>It is not expected that every minor or even middle-sized event will use a converted map for some time to come. Some maps are easy to convert and some aren't.</a:t>
            </a:r>
          </a:p>
        </p:txBody>
      </p:sp>
    </p:spTree>
    <p:extLst>
      <p:ext uri="{BB962C8B-B14F-4D97-AF65-F5344CB8AC3E}">
        <p14:creationId xmlns:p14="http://schemas.microsoft.com/office/powerpoint/2010/main" val="1841590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MAP SCALE</a:t>
            </a:r>
          </a:p>
        </p:txBody>
      </p:sp>
      <p:sp>
        <p:nvSpPr>
          <p:cNvPr id="3" name="Content Placeholder 2"/>
          <p:cNvSpPr>
            <a:spLocks noGrp="1"/>
          </p:cNvSpPr>
          <p:nvPr>
            <p:ph idx="1"/>
          </p:nvPr>
        </p:nvSpPr>
        <p:spPr>
          <a:xfrm>
            <a:off x="457280" y="1600571"/>
            <a:ext cx="8231029" cy="4997575"/>
          </a:xfrm>
        </p:spPr>
        <p:txBody>
          <a:bodyPr>
            <a:normAutofit/>
          </a:bodyPr>
          <a:lstStyle/>
          <a:p>
            <a:r>
              <a:rPr lang="en-NZ" dirty="0"/>
              <a:t>Map scales should be appropriate for the target competitors.</a:t>
            </a:r>
            <a:endParaRPr lang="en-NZ" strike="sngStrike" dirty="0"/>
          </a:p>
          <a:p>
            <a:r>
              <a:rPr lang="en-NZ" dirty="0"/>
              <a:t>Tendency to over-map detail making maps illegible at correct scales. 1:10,000 maps are to be a strict enlargement of the 1:15,000 map.</a:t>
            </a:r>
          </a:p>
          <a:p>
            <a:r>
              <a:rPr lang="en-NZ" dirty="0"/>
              <a:t>The controllers judgement takes precedence.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969BC-4AED-45F1-8D1D-301972A2671C}"/>
              </a:ext>
            </a:extLst>
          </p:cNvPr>
          <p:cNvSpPr>
            <a:spLocks noGrp="1"/>
          </p:cNvSpPr>
          <p:nvPr>
            <p:ph type="title"/>
          </p:nvPr>
        </p:nvSpPr>
        <p:spPr/>
        <p:txBody>
          <a:bodyPr/>
          <a:lstStyle/>
          <a:p>
            <a:r>
              <a:rPr lang="en-NZ" dirty="0"/>
              <a:t>Runners map scales</a:t>
            </a:r>
          </a:p>
        </p:txBody>
      </p:sp>
      <p:graphicFrame>
        <p:nvGraphicFramePr>
          <p:cNvPr id="3" name="Table 2">
            <a:extLst>
              <a:ext uri="{FF2B5EF4-FFF2-40B4-BE49-F238E27FC236}">
                <a16:creationId xmlns:a16="http://schemas.microsoft.com/office/drawing/2014/main" id="{F546738E-644D-48A5-A911-D9B3F9F3B34D}"/>
              </a:ext>
            </a:extLst>
          </p:cNvPr>
          <p:cNvGraphicFramePr>
            <a:graphicFrameLocks noGrp="1"/>
          </p:cNvGraphicFramePr>
          <p:nvPr>
            <p:extLst>
              <p:ext uri="{D42A27DB-BD31-4B8C-83A1-F6EECF244321}">
                <p14:modId xmlns:p14="http://schemas.microsoft.com/office/powerpoint/2010/main" val="2163660467"/>
              </p:ext>
            </p:extLst>
          </p:nvPr>
        </p:nvGraphicFramePr>
        <p:xfrm>
          <a:off x="1249367" y="1269554"/>
          <a:ext cx="6275755" cy="5185747"/>
        </p:xfrm>
        <a:graphic>
          <a:graphicData uri="http://schemas.openxmlformats.org/drawingml/2006/table">
            <a:tbl>
              <a:tblPr firstRow="1" firstCol="1" bandRow="1">
                <a:tableStyleId>{5C22544A-7EE6-4342-B048-85BDC9FD1C3A}</a:tableStyleId>
              </a:tblPr>
              <a:tblGrid>
                <a:gridCol w="1207752">
                  <a:extLst>
                    <a:ext uri="{9D8B030D-6E8A-4147-A177-3AD203B41FA5}">
                      <a16:colId xmlns:a16="http://schemas.microsoft.com/office/drawing/2014/main" val="1063362323"/>
                    </a:ext>
                  </a:extLst>
                </a:gridCol>
                <a:gridCol w="2249896">
                  <a:extLst>
                    <a:ext uri="{9D8B030D-6E8A-4147-A177-3AD203B41FA5}">
                      <a16:colId xmlns:a16="http://schemas.microsoft.com/office/drawing/2014/main" val="273900377"/>
                    </a:ext>
                  </a:extLst>
                </a:gridCol>
                <a:gridCol w="1076589">
                  <a:extLst>
                    <a:ext uri="{9D8B030D-6E8A-4147-A177-3AD203B41FA5}">
                      <a16:colId xmlns:a16="http://schemas.microsoft.com/office/drawing/2014/main" val="2425852449"/>
                    </a:ext>
                  </a:extLst>
                </a:gridCol>
                <a:gridCol w="1741518">
                  <a:extLst>
                    <a:ext uri="{9D8B030D-6E8A-4147-A177-3AD203B41FA5}">
                      <a16:colId xmlns:a16="http://schemas.microsoft.com/office/drawing/2014/main" val="1089272219"/>
                    </a:ext>
                  </a:extLst>
                </a:gridCol>
              </a:tblGrid>
              <a:tr h="355317">
                <a:tc>
                  <a:txBody>
                    <a:bodyPr/>
                    <a:lstStyle/>
                    <a:p>
                      <a:pPr marR="57785"/>
                      <a:r>
                        <a:rPr lang="en-NZ" sz="1100" dirty="0">
                          <a:effectLst/>
                        </a:rPr>
                        <a:t>EVENT TYPE</a:t>
                      </a:r>
                      <a:endParaRPr lang="en-NZ" sz="1100" dirty="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AGE CLASS</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NORMAL SCALE</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ALTERNATIVE SCALE*</a:t>
                      </a:r>
                      <a:endParaRPr lang="en-NZ"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722034645"/>
                  </a:ext>
                </a:extLst>
              </a:tr>
              <a:tr h="355317">
                <a:tc>
                  <a:txBody>
                    <a:bodyPr/>
                    <a:lstStyle/>
                    <a:p>
                      <a:pPr marR="57785"/>
                      <a:r>
                        <a:rPr lang="en-NZ" sz="1100">
                          <a:effectLst/>
                        </a:rPr>
                        <a:t>Long distance</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Elite</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1:10,000</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1:15,000</a:t>
                      </a:r>
                      <a:endParaRPr lang="en-NZ"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55325769"/>
                  </a:ext>
                </a:extLst>
              </a:tr>
              <a:tr h="266856">
                <a:tc>
                  <a:txBody>
                    <a:bodyPr/>
                    <a:lstStyle/>
                    <a:p>
                      <a:pPr marR="57785"/>
                      <a:r>
                        <a:rPr lang="en-NZ" sz="1100">
                          <a:effectLst/>
                        </a:rPr>
                        <a:t> </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16-35</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1:10,000</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 </a:t>
                      </a:r>
                      <a:endParaRPr lang="en-NZ"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685609698"/>
                  </a:ext>
                </a:extLst>
              </a:tr>
              <a:tr h="355317">
                <a:tc>
                  <a:txBody>
                    <a:bodyPr/>
                    <a:lstStyle/>
                    <a:p>
                      <a:pPr marR="57785"/>
                      <a:r>
                        <a:rPr lang="en-NZ" sz="1100">
                          <a:effectLst/>
                        </a:rPr>
                        <a:t> </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14, 40-55, B-classes, AS-classes</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1:7,500</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dirty="0">
                          <a:effectLst/>
                        </a:rPr>
                        <a:t>1:10,000</a:t>
                      </a:r>
                      <a:endParaRPr lang="en-NZ"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880996325"/>
                  </a:ext>
                </a:extLst>
              </a:tr>
              <a:tr h="266856">
                <a:tc>
                  <a:txBody>
                    <a:bodyPr/>
                    <a:lstStyle/>
                    <a:p>
                      <a:pPr marR="57785"/>
                      <a:r>
                        <a:rPr lang="en-NZ" sz="1100">
                          <a:effectLst/>
                        </a:rPr>
                        <a:t> </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dirty="0">
                          <a:effectLst/>
                        </a:rPr>
                        <a:t>10-12A, 10-12B, 60+</a:t>
                      </a:r>
                      <a:endParaRPr lang="en-NZ" sz="1100" dirty="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1:7,500</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dirty="0">
                          <a:effectLst/>
                        </a:rPr>
                        <a:t>1:5,000</a:t>
                      </a:r>
                      <a:endParaRPr lang="en-NZ"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490086052"/>
                  </a:ext>
                </a:extLst>
              </a:tr>
              <a:tr h="266856">
                <a:tc gridSpan="4">
                  <a:txBody>
                    <a:bodyPr/>
                    <a:lstStyle/>
                    <a:p>
                      <a:pPr marR="57785"/>
                      <a:r>
                        <a:rPr lang="en-NZ" sz="1100">
                          <a:effectLst/>
                        </a:rPr>
                        <a:t> </a:t>
                      </a:r>
                      <a:endParaRPr lang="en-NZ" sz="1100">
                        <a:effectLst/>
                        <a:latin typeface="Calibri" panose="020F0502020204030204" pitchFamily="34" charset="0"/>
                        <a:ea typeface="Calibri" panose="020F0502020204030204" pitchFamily="34" charset="0"/>
                      </a:endParaRPr>
                    </a:p>
                  </a:txBody>
                  <a:tcPr marL="68580" marR="68580" marT="0" marB="0"/>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2046728425"/>
                  </a:ext>
                </a:extLst>
              </a:tr>
              <a:tr h="355317">
                <a:tc>
                  <a:txBody>
                    <a:bodyPr/>
                    <a:lstStyle/>
                    <a:p>
                      <a:pPr marR="57785"/>
                      <a:r>
                        <a:rPr lang="en-NZ" sz="1100">
                          <a:effectLst/>
                        </a:rPr>
                        <a:t>Middle distance</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Elite, 16-35</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1:10,000</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 </a:t>
                      </a:r>
                      <a:endParaRPr lang="en-NZ"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745644356"/>
                  </a:ext>
                </a:extLst>
              </a:tr>
              <a:tr h="355317">
                <a:tc>
                  <a:txBody>
                    <a:bodyPr/>
                    <a:lstStyle/>
                    <a:p>
                      <a:pPr marR="57785"/>
                      <a:r>
                        <a:rPr lang="en-NZ" sz="1100">
                          <a:effectLst/>
                        </a:rPr>
                        <a:t> </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14, 40-55, B-classes, AS-classes</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1:7,500</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1:10,000</a:t>
                      </a:r>
                      <a:endParaRPr lang="en-NZ"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264531373"/>
                  </a:ext>
                </a:extLst>
              </a:tr>
              <a:tr h="266856">
                <a:tc>
                  <a:txBody>
                    <a:bodyPr/>
                    <a:lstStyle/>
                    <a:p>
                      <a:pPr marR="57785"/>
                      <a:r>
                        <a:rPr lang="en-NZ" sz="1100">
                          <a:effectLst/>
                        </a:rPr>
                        <a:t> </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dirty="0">
                          <a:effectLst/>
                        </a:rPr>
                        <a:t>10-12A, 10-12B, 60+</a:t>
                      </a:r>
                      <a:endParaRPr lang="en-NZ" sz="1100" dirty="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1:7,500</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dirty="0">
                          <a:effectLst/>
                        </a:rPr>
                        <a:t>1:5,000</a:t>
                      </a:r>
                      <a:endParaRPr lang="en-NZ"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12834203"/>
                  </a:ext>
                </a:extLst>
              </a:tr>
              <a:tr h="266856">
                <a:tc gridSpan="4">
                  <a:txBody>
                    <a:bodyPr/>
                    <a:lstStyle/>
                    <a:p>
                      <a:pPr marR="57785"/>
                      <a:r>
                        <a:rPr lang="en-NZ" sz="1100">
                          <a:effectLst/>
                        </a:rPr>
                        <a:t> </a:t>
                      </a:r>
                      <a:endParaRPr lang="en-NZ" sz="1100">
                        <a:effectLst/>
                        <a:latin typeface="Calibri" panose="020F0502020204030204" pitchFamily="34" charset="0"/>
                        <a:ea typeface="Calibri" panose="020F0502020204030204" pitchFamily="34" charset="0"/>
                      </a:endParaRPr>
                    </a:p>
                  </a:txBody>
                  <a:tcPr marL="68580" marR="68580" marT="0" marB="0"/>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3224997546"/>
                  </a:ext>
                </a:extLst>
              </a:tr>
              <a:tr h="206890">
                <a:tc>
                  <a:txBody>
                    <a:bodyPr/>
                    <a:lstStyle/>
                    <a:p>
                      <a:pPr marR="57785"/>
                      <a:r>
                        <a:rPr lang="en-NZ" sz="1100">
                          <a:effectLst/>
                        </a:rPr>
                        <a:t>Relay</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Open</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1:10,000</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1:7,500</a:t>
                      </a:r>
                      <a:endParaRPr lang="en-NZ"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48996643"/>
                  </a:ext>
                </a:extLst>
              </a:tr>
              <a:tr h="266856">
                <a:tc>
                  <a:txBody>
                    <a:bodyPr/>
                    <a:lstStyle/>
                    <a:p>
                      <a:pPr marR="57785"/>
                      <a:r>
                        <a:rPr lang="en-NZ" sz="1100">
                          <a:effectLst/>
                        </a:rPr>
                        <a:t> </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Masters</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1:7,500</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1:10,000</a:t>
                      </a:r>
                      <a:endParaRPr lang="en-NZ"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524319496"/>
                  </a:ext>
                </a:extLst>
              </a:tr>
              <a:tr h="266856">
                <a:tc>
                  <a:txBody>
                    <a:bodyPr/>
                    <a:lstStyle/>
                    <a:p>
                      <a:pPr marR="57785"/>
                      <a:r>
                        <a:rPr lang="en-NZ" sz="1100">
                          <a:effectLst/>
                        </a:rPr>
                        <a:t> </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Veterans</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1:7,500</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1:5,000</a:t>
                      </a:r>
                      <a:endParaRPr lang="en-NZ"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284025396"/>
                  </a:ext>
                </a:extLst>
              </a:tr>
              <a:tr h="266856">
                <a:tc>
                  <a:txBody>
                    <a:bodyPr/>
                    <a:lstStyle/>
                    <a:p>
                      <a:pPr marR="57785"/>
                      <a:r>
                        <a:rPr lang="en-NZ" sz="1100">
                          <a:effectLst/>
                        </a:rPr>
                        <a:t> </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dirty="0">
                          <a:effectLst/>
                        </a:rPr>
                        <a:t>Short</a:t>
                      </a:r>
                      <a:endParaRPr lang="en-NZ" sz="1100" dirty="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1:7,500</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dirty="0">
                          <a:effectLst/>
                        </a:rPr>
                        <a:t>1:5,000</a:t>
                      </a:r>
                      <a:endParaRPr lang="en-NZ"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168940068"/>
                  </a:ext>
                </a:extLst>
              </a:tr>
              <a:tr h="266856">
                <a:tc gridSpan="4">
                  <a:txBody>
                    <a:bodyPr/>
                    <a:lstStyle/>
                    <a:p>
                      <a:pPr marR="57785"/>
                      <a:r>
                        <a:rPr lang="en-NZ" sz="1100">
                          <a:effectLst/>
                        </a:rPr>
                        <a:t> </a:t>
                      </a:r>
                      <a:endParaRPr lang="en-NZ" sz="1100">
                        <a:effectLst/>
                        <a:latin typeface="Calibri" panose="020F0502020204030204" pitchFamily="34" charset="0"/>
                        <a:ea typeface="Calibri" panose="020F0502020204030204" pitchFamily="34" charset="0"/>
                      </a:endParaRPr>
                    </a:p>
                  </a:txBody>
                  <a:tcPr marL="68580" marR="68580" marT="0" marB="0"/>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952255788"/>
                  </a:ext>
                </a:extLst>
              </a:tr>
              <a:tr h="266856">
                <a:tc>
                  <a:txBody>
                    <a:bodyPr/>
                    <a:lstStyle/>
                    <a:p>
                      <a:pPr marR="57785"/>
                      <a:r>
                        <a:rPr lang="en-NZ" sz="1100">
                          <a:effectLst/>
                        </a:rPr>
                        <a:t>Sprint</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Elite, 16-35</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1:4,000</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 </a:t>
                      </a:r>
                      <a:endParaRPr lang="en-NZ"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0286158"/>
                  </a:ext>
                </a:extLst>
              </a:tr>
              <a:tr h="266856">
                <a:tc>
                  <a:txBody>
                    <a:bodyPr/>
                    <a:lstStyle/>
                    <a:p>
                      <a:pPr marR="57785"/>
                      <a:r>
                        <a:rPr lang="en-NZ" sz="1100">
                          <a:effectLst/>
                        </a:rPr>
                        <a:t> </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40+, AS-classes</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1:3,000</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 </a:t>
                      </a:r>
                      <a:endParaRPr lang="en-NZ"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989765152"/>
                  </a:ext>
                </a:extLst>
              </a:tr>
              <a:tr h="266856">
                <a:tc>
                  <a:txBody>
                    <a:bodyPr/>
                    <a:lstStyle/>
                    <a:p>
                      <a:pPr marR="57785"/>
                      <a:r>
                        <a:rPr lang="en-NZ" sz="1100">
                          <a:effectLst/>
                        </a:rPr>
                        <a:t> </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dirty="0">
                          <a:effectLst/>
                        </a:rPr>
                        <a:t>10-12, 60+</a:t>
                      </a:r>
                      <a:endParaRPr lang="en-NZ" sz="1100" dirty="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a:effectLst/>
                        </a:rPr>
                        <a:t>1:3,000</a:t>
                      </a:r>
                      <a:endParaRPr lang="en-NZ" sz="1100">
                        <a:effectLst/>
                        <a:latin typeface="Calibri" panose="020F0502020204030204" pitchFamily="34" charset="0"/>
                        <a:ea typeface="Calibri" panose="020F0502020204030204" pitchFamily="34" charset="0"/>
                      </a:endParaRPr>
                    </a:p>
                  </a:txBody>
                  <a:tcPr marL="68580" marR="68580" marT="0" marB="0"/>
                </a:tc>
                <a:tc>
                  <a:txBody>
                    <a:bodyPr/>
                    <a:lstStyle/>
                    <a:p>
                      <a:pPr marR="57785"/>
                      <a:r>
                        <a:rPr lang="en-NZ" sz="1100" dirty="0">
                          <a:effectLst/>
                        </a:rPr>
                        <a:t>1:2,000</a:t>
                      </a:r>
                      <a:endParaRPr lang="en-NZ"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772118848"/>
                  </a:ext>
                </a:extLst>
              </a:tr>
            </a:tbl>
          </a:graphicData>
        </a:graphic>
      </p:graphicFrame>
    </p:spTree>
    <p:extLst>
      <p:ext uri="{BB962C8B-B14F-4D97-AF65-F5344CB8AC3E}">
        <p14:creationId xmlns:p14="http://schemas.microsoft.com/office/powerpoint/2010/main" val="3686014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00" y="333450"/>
            <a:ext cx="8872538" cy="6309360"/>
          </a:xfrm>
          <a:prstGeom prst="rect">
            <a:avLst/>
          </a:prstGeom>
        </p:spPr>
      </p:pic>
      <p:sp>
        <p:nvSpPr>
          <p:cNvPr id="6" name="Title 1"/>
          <p:cNvSpPr>
            <a:spLocks noGrp="1"/>
          </p:cNvSpPr>
          <p:nvPr>
            <p:ph type="title"/>
          </p:nvPr>
        </p:nvSpPr>
        <p:spPr>
          <a:xfrm>
            <a:off x="5076850" y="261442"/>
            <a:ext cx="3611459" cy="576064"/>
          </a:xfrm>
          <a:ln w="25400">
            <a:solidFill>
              <a:srgbClr val="FFC000"/>
            </a:solidFill>
          </a:ln>
        </p:spPr>
        <p:txBody>
          <a:bodyPr>
            <a:normAutofit fontScale="90000"/>
          </a:bodyPr>
          <a:lstStyle/>
          <a:p>
            <a:r>
              <a:rPr lang="en-NZ" dirty="0"/>
              <a:t>TOO DETAILED</a:t>
            </a:r>
          </a:p>
        </p:txBody>
      </p:sp>
    </p:spTree>
    <p:extLst>
      <p:ext uri="{BB962C8B-B14F-4D97-AF65-F5344CB8AC3E}">
        <p14:creationId xmlns:p14="http://schemas.microsoft.com/office/powerpoint/2010/main" val="3589094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00" y="334800"/>
            <a:ext cx="8872538" cy="6309360"/>
          </a:xfrm>
          <a:prstGeom prst="rect">
            <a:avLst/>
          </a:prstGeom>
        </p:spPr>
      </p:pic>
      <p:sp>
        <p:nvSpPr>
          <p:cNvPr id="5" name="Title 1"/>
          <p:cNvSpPr>
            <a:spLocks noGrp="1"/>
          </p:cNvSpPr>
          <p:nvPr>
            <p:ph type="title"/>
          </p:nvPr>
        </p:nvSpPr>
        <p:spPr>
          <a:xfrm>
            <a:off x="5117047" y="189434"/>
            <a:ext cx="3899491" cy="576064"/>
          </a:xfrm>
          <a:ln w="25400">
            <a:solidFill>
              <a:srgbClr val="FFC000"/>
            </a:solidFill>
          </a:ln>
        </p:spPr>
        <p:txBody>
          <a:bodyPr>
            <a:normAutofit fontScale="90000"/>
          </a:bodyPr>
          <a:lstStyle/>
          <a:p>
            <a:r>
              <a:rPr lang="en-NZ" dirty="0"/>
              <a:t>SANS FORMLINES</a:t>
            </a:r>
          </a:p>
        </p:txBody>
      </p:sp>
    </p:spTree>
    <p:extLst>
      <p:ext uri="{BB962C8B-B14F-4D97-AF65-F5344CB8AC3E}">
        <p14:creationId xmlns:p14="http://schemas.microsoft.com/office/powerpoint/2010/main" val="3096149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80" y="261442"/>
            <a:ext cx="8231029" cy="1143264"/>
          </a:xfrm>
          <a:ln w="25400">
            <a:solidFill>
              <a:srgbClr val="FFC000"/>
            </a:solidFill>
          </a:ln>
        </p:spPr>
        <p:txBody>
          <a:bodyPr/>
          <a:lstStyle/>
          <a:p>
            <a:r>
              <a:rPr lang="en-NZ" dirty="0"/>
              <a:t>THE COURSE</a:t>
            </a:r>
          </a:p>
        </p:txBody>
      </p:sp>
      <p:sp>
        <p:nvSpPr>
          <p:cNvPr id="3" name="Content Placeholder 2"/>
          <p:cNvSpPr>
            <a:spLocks noGrp="1"/>
          </p:cNvSpPr>
          <p:nvPr>
            <p:ph idx="1"/>
          </p:nvPr>
        </p:nvSpPr>
        <p:spPr>
          <a:xfrm>
            <a:off x="457280" y="1600570"/>
            <a:ext cx="8231029" cy="4998309"/>
          </a:xfrm>
        </p:spPr>
        <p:txBody>
          <a:bodyPr>
            <a:normAutofit/>
          </a:bodyPr>
          <a:lstStyle/>
          <a:p>
            <a:r>
              <a:rPr lang="en-NZ" dirty="0"/>
              <a:t>The controller’s role is to advise and guide the course planner in the design of courses which are </a:t>
            </a:r>
            <a:r>
              <a:rPr lang="en-NZ" b="1" dirty="0"/>
              <a:t>fair</a:t>
            </a:r>
            <a:r>
              <a:rPr lang="en-NZ" dirty="0"/>
              <a:t>, an </a:t>
            </a:r>
            <a:r>
              <a:rPr lang="en-NZ" b="1" dirty="0"/>
              <a:t>appropriate</a:t>
            </a:r>
            <a:r>
              <a:rPr lang="en-NZ" dirty="0"/>
              <a:t> physical and technical challenge, and which </a:t>
            </a:r>
            <a:r>
              <a:rPr lang="en-NZ" b="1" dirty="0"/>
              <a:t>test</a:t>
            </a:r>
            <a:r>
              <a:rPr lang="en-NZ" dirty="0"/>
              <a:t> a full range of navigational skills.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THE COURSE</a:t>
            </a:r>
          </a:p>
        </p:txBody>
      </p:sp>
      <p:sp>
        <p:nvSpPr>
          <p:cNvPr id="3" name="Content Placeholder 2"/>
          <p:cNvSpPr>
            <a:spLocks noGrp="1"/>
          </p:cNvSpPr>
          <p:nvPr>
            <p:ph idx="1"/>
          </p:nvPr>
        </p:nvSpPr>
        <p:spPr/>
        <p:txBody>
          <a:bodyPr/>
          <a:lstStyle/>
          <a:p>
            <a:r>
              <a:rPr lang="en-NZ" dirty="0"/>
              <a:t>An orienteering course is defined by the </a:t>
            </a:r>
            <a:r>
              <a:rPr lang="en-NZ" b="1" dirty="0"/>
              <a:t>start</a:t>
            </a:r>
            <a:r>
              <a:rPr lang="en-NZ" dirty="0"/>
              <a:t>, the </a:t>
            </a:r>
            <a:r>
              <a:rPr lang="en-NZ" b="1" dirty="0"/>
              <a:t>controls</a:t>
            </a:r>
            <a:r>
              <a:rPr lang="en-NZ" dirty="0"/>
              <a:t>, and the </a:t>
            </a:r>
            <a:r>
              <a:rPr lang="en-NZ" b="1" dirty="0"/>
              <a:t>finish</a:t>
            </a:r>
            <a:r>
              <a:rPr lang="en-NZ" dirty="0"/>
              <a:t>. Between these points, which are precise locations in the terrain and correspondingly on the map, are the course </a:t>
            </a:r>
            <a:r>
              <a:rPr lang="en-NZ" b="1" dirty="0"/>
              <a:t>legs</a:t>
            </a:r>
            <a:r>
              <a:rPr lang="en-NZ" dirty="0"/>
              <a:t> over which the competitor must orienteer.</a:t>
            </a:r>
          </a:p>
          <a:p>
            <a:endParaRPr lang="en-NZ" dirty="0"/>
          </a:p>
        </p:txBody>
      </p:sp>
      <p:pic>
        <p:nvPicPr>
          <p:cNvPr id="5" name="Picture 4" descr="Course2.jpg"/>
          <p:cNvPicPr>
            <a:picLocks noChangeAspect="1"/>
          </p:cNvPicPr>
          <p:nvPr/>
        </p:nvPicPr>
        <p:blipFill>
          <a:blip r:embed="rId2" cstate="print"/>
          <a:stretch>
            <a:fillRect/>
          </a:stretch>
        </p:blipFill>
        <p:spPr>
          <a:xfrm>
            <a:off x="2124097" y="4798263"/>
            <a:ext cx="4473717" cy="165392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THE START</a:t>
            </a:r>
          </a:p>
        </p:txBody>
      </p:sp>
      <p:sp>
        <p:nvSpPr>
          <p:cNvPr id="3" name="Content Placeholder 2"/>
          <p:cNvSpPr>
            <a:spLocks noGrp="1"/>
          </p:cNvSpPr>
          <p:nvPr>
            <p:ph idx="1"/>
          </p:nvPr>
        </p:nvSpPr>
        <p:spPr>
          <a:xfrm>
            <a:off x="457281" y="1711746"/>
            <a:ext cx="8364724" cy="4527011"/>
          </a:xfrm>
        </p:spPr>
        <p:txBody>
          <a:bodyPr>
            <a:normAutofit/>
          </a:bodyPr>
          <a:lstStyle/>
          <a:p>
            <a:r>
              <a:rPr lang="en-NZ" dirty="0"/>
              <a:t>The start area should be situated so that waiting competitors cannot see route choices made by those who have started.</a:t>
            </a:r>
          </a:p>
          <a:p>
            <a:r>
              <a:rPr lang="en-NZ" dirty="0"/>
              <a:t>The start is marked in the terrain by a control flag with no code and no punching device (perhaps marked with “START”).</a:t>
            </a:r>
          </a:p>
        </p:txBody>
      </p:sp>
      <p:pic>
        <p:nvPicPr>
          <p:cNvPr id="4" name="Picture 3" descr="Start triangle.jpg"/>
          <p:cNvPicPr>
            <a:picLocks noChangeAspect="1"/>
          </p:cNvPicPr>
          <p:nvPr/>
        </p:nvPicPr>
        <p:blipFill>
          <a:blip r:embed="rId2" cstate="print"/>
          <a:stretch>
            <a:fillRect/>
          </a:stretch>
        </p:blipFill>
        <p:spPr>
          <a:xfrm>
            <a:off x="7309573" y="332733"/>
            <a:ext cx="1008287" cy="1008345"/>
          </a:xfrm>
          <a:prstGeom prst="rect">
            <a:avLst/>
          </a:prstGeom>
        </p:spPr>
      </p:pic>
      <p:pic>
        <p:nvPicPr>
          <p:cNvPr id="5" name="Picture 4" descr="Start triangle.jpg"/>
          <p:cNvPicPr>
            <a:picLocks noChangeAspect="1"/>
          </p:cNvPicPr>
          <p:nvPr/>
        </p:nvPicPr>
        <p:blipFill>
          <a:blip r:embed="rId2" cstate="print"/>
          <a:stretch>
            <a:fillRect/>
          </a:stretch>
        </p:blipFill>
        <p:spPr>
          <a:xfrm>
            <a:off x="683687" y="332733"/>
            <a:ext cx="1008287" cy="1008345"/>
          </a:xfrm>
          <a:prstGeom prst="rect">
            <a:avLst/>
          </a:prstGeom>
        </p:spPr>
      </p:pic>
      <p:sp>
        <p:nvSpPr>
          <p:cNvPr id="6" name="TextBox 5">
            <a:extLst>
              <a:ext uri="{FF2B5EF4-FFF2-40B4-BE49-F238E27FC236}">
                <a16:creationId xmlns:a16="http://schemas.microsoft.com/office/drawing/2014/main" id="{B70C8BB8-5A63-AF1E-0EFF-DE4A6CFA366E}"/>
              </a:ext>
            </a:extLst>
          </p:cNvPr>
          <p:cNvSpPr txBox="1"/>
          <p:nvPr/>
        </p:nvSpPr>
        <p:spPr>
          <a:xfrm>
            <a:off x="684362" y="5229994"/>
            <a:ext cx="7848872" cy="646331"/>
          </a:xfrm>
          <a:prstGeom prst="rect">
            <a:avLst/>
          </a:prstGeom>
          <a:noFill/>
        </p:spPr>
        <p:txBody>
          <a:bodyPr wrap="square" rtlCol="0">
            <a:spAutoFit/>
          </a:bodyPr>
          <a:lstStyle/>
          <a:p>
            <a:r>
              <a:rPr lang="en-NZ" dirty="0">
                <a:solidFill>
                  <a:srgbClr val="0070C0"/>
                </a:solidFill>
              </a:rPr>
              <a:t>Club should have standard equipment that they use for Starts, finishes, map boxes, control descriptions, etc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COURSE LEGS</a:t>
            </a:r>
          </a:p>
        </p:txBody>
      </p:sp>
      <p:sp>
        <p:nvSpPr>
          <p:cNvPr id="3" name="Content Placeholder 2"/>
          <p:cNvSpPr>
            <a:spLocks noGrp="1"/>
          </p:cNvSpPr>
          <p:nvPr>
            <p:ph idx="1"/>
          </p:nvPr>
        </p:nvSpPr>
        <p:spPr/>
        <p:txBody>
          <a:bodyPr>
            <a:normAutofit fontScale="85000" lnSpcReduction="10000"/>
          </a:bodyPr>
          <a:lstStyle/>
          <a:p>
            <a:r>
              <a:rPr lang="en-NZ" dirty="0"/>
              <a:t>Good legs offer interesting map-reading problems and possibilities for different route choices.</a:t>
            </a:r>
          </a:p>
          <a:p>
            <a:r>
              <a:rPr lang="en-NZ" dirty="0"/>
              <a:t>Within a course, different types of legs should be offered </a:t>
            </a:r>
            <a:r>
              <a:rPr lang="en-NZ" dirty="0" err="1"/>
              <a:t>e.g</a:t>
            </a:r>
            <a:r>
              <a:rPr lang="en-NZ" dirty="0"/>
              <a:t> some based on intense map-reading, others on route choice. </a:t>
            </a:r>
          </a:p>
          <a:p>
            <a:r>
              <a:rPr lang="en-NZ" dirty="0"/>
              <a:t>Leg length and difficulty should be varied throughout the course. Try to have frequent changes of direction.</a:t>
            </a:r>
          </a:p>
          <a:p>
            <a:r>
              <a:rPr lang="en-NZ" dirty="0"/>
              <a:t>A course should have a few very good legs joined by short links designed to enhance the legs rather than a larger number of even but lesser quality legs.</a:t>
            </a:r>
          </a:p>
          <a:p>
            <a:pPr marL="0" indent="0">
              <a:buNone/>
            </a:pPr>
            <a:endParaRPr lang="en-N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SHORT LEGS</a:t>
            </a:r>
          </a:p>
        </p:txBody>
      </p:sp>
      <p:sp>
        <p:nvSpPr>
          <p:cNvPr id="3" name="Content Placeholder 2"/>
          <p:cNvSpPr>
            <a:spLocks noGrp="1"/>
          </p:cNvSpPr>
          <p:nvPr>
            <p:ph idx="1"/>
          </p:nvPr>
        </p:nvSpPr>
        <p:spPr/>
        <p:txBody>
          <a:bodyPr>
            <a:normAutofit fontScale="92500" lnSpcReduction="20000"/>
          </a:bodyPr>
          <a:lstStyle/>
          <a:p>
            <a:r>
              <a:rPr lang="en-US" dirty="0"/>
              <a:t>Use short legs with change of direction to add variety and avoid dog legs.</a:t>
            </a:r>
          </a:p>
          <a:p>
            <a:r>
              <a:rPr lang="en-US" dirty="0"/>
              <a:t>Can use several short legs in a row, to test navigators “smoothness” and stop them looking at route choice to come.</a:t>
            </a:r>
          </a:p>
          <a:p>
            <a:r>
              <a:rPr lang="en-US" dirty="0"/>
              <a:t>Several short legs can be used at the start to test competitors ability to adapt to the map or at the end to test fine navigation while fatigued.</a:t>
            </a:r>
          </a:p>
          <a:p>
            <a:r>
              <a:rPr lang="en-US" dirty="0"/>
              <a:t>Can involve route choice or not.</a:t>
            </a:r>
          </a:p>
          <a:p>
            <a:r>
              <a:rPr lang="en-US" dirty="0"/>
              <a:t>Best in detailed areas.</a:t>
            </a:r>
          </a:p>
          <a:p>
            <a:pPr marL="0" indent="0">
              <a:buNone/>
            </a:pPr>
            <a:endParaRPr lang="en-NZ" dirty="0"/>
          </a:p>
        </p:txBody>
      </p:sp>
    </p:spTree>
    <p:extLst>
      <p:ext uri="{BB962C8B-B14F-4D97-AF65-F5344CB8AC3E}">
        <p14:creationId xmlns:p14="http://schemas.microsoft.com/office/powerpoint/2010/main" val="3856504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E51BB3-27F1-5F02-999B-4A89F992D008}"/>
              </a:ext>
            </a:extLst>
          </p:cNvPr>
          <p:cNvSpPr>
            <a:spLocks noGrp="1"/>
          </p:cNvSpPr>
          <p:nvPr>
            <p:ph type="title"/>
          </p:nvPr>
        </p:nvSpPr>
        <p:spPr>
          <a:xfrm>
            <a:off x="457280" y="274703"/>
            <a:ext cx="8231029" cy="1143264"/>
          </a:xfrm>
          <a:ln w="25400">
            <a:solidFill>
              <a:srgbClr val="FFC000"/>
            </a:solidFill>
          </a:ln>
        </p:spPr>
        <p:txBody>
          <a:bodyPr/>
          <a:lstStyle/>
          <a:p>
            <a:r>
              <a:rPr lang="en-NZ" dirty="0"/>
              <a:t>Introduction</a:t>
            </a:r>
          </a:p>
        </p:txBody>
      </p:sp>
      <p:sp>
        <p:nvSpPr>
          <p:cNvPr id="5" name="Content Placeholder 2">
            <a:extLst>
              <a:ext uri="{FF2B5EF4-FFF2-40B4-BE49-F238E27FC236}">
                <a16:creationId xmlns:a16="http://schemas.microsoft.com/office/drawing/2014/main" id="{E0780A97-F903-6CA4-C7A0-87CCAE2F40FE}"/>
              </a:ext>
            </a:extLst>
          </p:cNvPr>
          <p:cNvSpPr>
            <a:spLocks noGrp="1"/>
          </p:cNvSpPr>
          <p:nvPr>
            <p:ph idx="1"/>
          </p:nvPr>
        </p:nvSpPr>
        <p:spPr>
          <a:xfrm>
            <a:off x="457280" y="1600571"/>
            <a:ext cx="8231029" cy="4781551"/>
          </a:xfrm>
        </p:spPr>
        <p:txBody>
          <a:bodyPr>
            <a:normAutofit fontScale="62500" lnSpcReduction="20000"/>
          </a:bodyPr>
          <a:lstStyle/>
          <a:p>
            <a:r>
              <a:rPr lang="en-NZ" sz="4000" dirty="0"/>
              <a:t>Greg</a:t>
            </a:r>
          </a:p>
          <a:p>
            <a:r>
              <a:rPr lang="en-NZ" sz="4000" dirty="0"/>
              <a:t>Orienteering since 1995</a:t>
            </a:r>
          </a:p>
          <a:p>
            <a:r>
              <a:rPr lang="en-NZ" sz="4000" dirty="0"/>
              <a:t>Rep at JWOC and WOC</a:t>
            </a:r>
          </a:p>
          <a:p>
            <a:r>
              <a:rPr lang="en-NZ" sz="4000" dirty="0"/>
              <a:t>Orienteered in 17 Countries (18 if you count running across the Russian border)</a:t>
            </a:r>
          </a:p>
          <a:p>
            <a:r>
              <a:rPr lang="en-NZ" sz="4000" dirty="0"/>
              <a:t>A Grade controller (since about 2004)</a:t>
            </a:r>
          </a:p>
          <a:p>
            <a:r>
              <a:rPr lang="en-NZ" sz="4000" dirty="0"/>
              <a:t>Behind the Waitangi Summer Carnival events in 06-08</a:t>
            </a:r>
          </a:p>
          <a:p>
            <a:r>
              <a:rPr lang="en-NZ" sz="4000" dirty="0"/>
              <a:t>Now living in Rotorua, still trying to attend orienteering events with young family</a:t>
            </a:r>
          </a:p>
          <a:p>
            <a:r>
              <a:rPr lang="en-NZ" sz="4000" dirty="0"/>
              <a:t>I believe in trying to make things easier for our volunteers, with club systems, standard practices, support from ‘experts’, sharing knowledge and useful things others have learnt</a:t>
            </a:r>
          </a:p>
          <a:p>
            <a:pPr>
              <a:buNone/>
            </a:pPr>
            <a:endParaRPr lang="en-NZ" dirty="0"/>
          </a:p>
        </p:txBody>
      </p:sp>
    </p:spTree>
    <p:extLst>
      <p:ext uri="{BB962C8B-B14F-4D97-AF65-F5344CB8AC3E}">
        <p14:creationId xmlns:p14="http://schemas.microsoft.com/office/powerpoint/2010/main" val="313210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LONG LEGS</a:t>
            </a:r>
          </a:p>
        </p:txBody>
      </p:sp>
      <p:sp>
        <p:nvSpPr>
          <p:cNvPr id="3" name="Content Placeholder 2"/>
          <p:cNvSpPr>
            <a:spLocks noGrp="1"/>
          </p:cNvSpPr>
          <p:nvPr>
            <p:ph idx="1"/>
          </p:nvPr>
        </p:nvSpPr>
        <p:spPr/>
        <p:txBody>
          <a:bodyPr>
            <a:normAutofit fontScale="85000" lnSpcReduction="20000"/>
          </a:bodyPr>
          <a:lstStyle/>
          <a:p>
            <a:r>
              <a:rPr lang="en-US" dirty="0"/>
              <a:t>Should involve route choice.  </a:t>
            </a:r>
          </a:p>
          <a:p>
            <a:r>
              <a:rPr lang="en-US" dirty="0"/>
              <a:t>Preferably not just a simple left or right decision. Ideally a variations of several routes. </a:t>
            </a:r>
          </a:p>
          <a:p>
            <a:r>
              <a:rPr lang="en-US" dirty="0"/>
              <a:t>Ideally the fastest route should be the one with the most navigation.</a:t>
            </a:r>
          </a:p>
          <a:p>
            <a:r>
              <a:rPr lang="en-US" dirty="0"/>
              <a:t>Is there something big near or past the control that is visible and will ruin the navigation of the long leg.</a:t>
            </a:r>
          </a:p>
          <a:p>
            <a:r>
              <a:rPr lang="en-US" dirty="0"/>
              <a:t>No one leg should be more than 20% of the course length, lest the result of the race hinge on one decision. However, the two longest legs of a long distance course might be around 33% of the course length. </a:t>
            </a:r>
          </a:p>
          <a:p>
            <a:pPr marL="0" indent="0">
              <a:buNone/>
            </a:pPr>
            <a:endParaRPr lang="en-NZ" dirty="0"/>
          </a:p>
        </p:txBody>
      </p:sp>
    </p:spTree>
    <p:extLst>
      <p:ext uri="{BB962C8B-B14F-4D97-AF65-F5344CB8AC3E}">
        <p14:creationId xmlns:p14="http://schemas.microsoft.com/office/powerpoint/2010/main" val="820368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COURSE LEGS</a:t>
            </a:r>
          </a:p>
        </p:txBody>
      </p:sp>
      <p:sp>
        <p:nvSpPr>
          <p:cNvPr id="3" name="Content Placeholder 2"/>
          <p:cNvSpPr>
            <a:spLocks noGrp="1"/>
          </p:cNvSpPr>
          <p:nvPr>
            <p:ph idx="1"/>
          </p:nvPr>
        </p:nvSpPr>
        <p:spPr/>
        <p:txBody>
          <a:bodyPr>
            <a:normAutofit lnSpcReduction="10000"/>
          </a:bodyPr>
          <a:lstStyle/>
          <a:p>
            <a:r>
              <a:rPr lang="en-NZ" dirty="0"/>
              <a:t>No leg should contain route choices giving any advantage or disadvantage that can’t be foreseen from the map.</a:t>
            </a:r>
          </a:p>
          <a:p>
            <a:r>
              <a:rPr lang="en-NZ" dirty="0"/>
              <a:t>Dog-legs should be avoided.</a:t>
            </a:r>
          </a:p>
          <a:p>
            <a:r>
              <a:rPr lang="en-NZ" dirty="0"/>
              <a:t>Courses should </a:t>
            </a:r>
            <a:r>
              <a:rPr lang="en-NZ" b="1" dirty="0"/>
              <a:t>not </a:t>
            </a:r>
            <a:r>
              <a:rPr lang="en-NZ" dirty="0"/>
              <a:t>have competitors running the same or similar legs in the opposite direction.</a:t>
            </a:r>
          </a:p>
          <a:p>
            <a:r>
              <a:rPr lang="en-NZ" dirty="0"/>
              <a:t>Avoid having legs which encourage runners to cross forbidden or dangerous areas.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COURSE LEG NO-NOES 1</a:t>
            </a:r>
          </a:p>
        </p:txBody>
      </p:sp>
      <p:pic>
        <p:nvPicPr>
          <p:cNvPr id="7" name="Picture 6" descr="Dogleg 2.jpg"/>
          <p:cNvPicPr>
            <a:picLocks noChangeAspect="1"/>
          </p:cNvPicPr>
          <p:nvPr/>
        </p:nvPicPr>
        <p:blipFill>
          <a:blip r:embed="rId3" cstate="print"/>
          <a:stretch>
            <a:fillRect/>
          </a:stretch>
        </p:blipFill>
        <p:spPr>
          <a:xfrm>
            <a:off x="1260425" y="1629594"/>
            <a:ext cx="5532355" cy="4752528"/>
          </a:xfrm>
          <a:prstGeom prst="rect">
            <a:avLst/>
          </a:prstGeom>
        </p:spPr>
      </p:pic>
      <p:pic>
        <p:nvPicPr>
          <p:cNvPr id="10" name="Picture 9" descr="dogleg cartoon.jpg"/>
          <p:cNvPicPr>
            <a:picLocks noChangeAspect="1"/>
          </p:cNvPicPr>
          <p:nvPr/>
        </p:nvPicPr>
        <p:blipFill>
          <a:blip r:embed="rId4" cstate="print"/>
          <a:stretch>
            <a:fillRect/>
          </a:stretch>
        </p:blipFill>
        <p:spPr>
          <a:xfrm>
            <a:off x="827728" y="404760"/>
            <a:ext cx="720205" cy="78198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COURSE LEG NO-NOES 1</a:t>
            </a:r>
          </a:p>
        </p:txBody>
      </p:sp>
      <p:pic>
        <p:nvPicPr>
          <p:cNvPr id="7" name="Picture 6" descr="Dogleg 2.jpg"/>
          <p:cNvPicPr>
            <a:picLocks noChangeAspect="1"/>
          </p:cNvPicPr>
          <p:nvPr/>
        </p:nvPicPr>
        <p:blipFill>
          <a:blip r:embed="rId2" cstate="print"/>
          <a:stretch>
            <a:fillRect/>
          </a:stretch>
        </p:blipFill>
        <p:spPr>
          <a:xfrm>
            <a:off x="1260425" y="1629594"/>
            <a:ext cx="5532355" cy="4752528"/>
          </a:xfrm>
          <a:prstGeom prst="rect">
            <a:avLst/>
          </a:prstGeom>
        </p:spPr>
      </p:pic>
      <p:pic>
        <p:nvPicPr>
          <p:cNvPr id="10" name="Picture 9" descr="dogleg cartoon.jpg"/>
          <p:cNvPicPr>
            <a:picLocks noChangeAspect="1"/>
          </p:cNvPicPr>
          <p:nvPr/>
        </p:nvPicPr>
        <p:blipFill>
          <a:blip r:embed="rId3" cstate="print"/>
          <a:stretch>
            <a:fillRect/>
          </a:stretch>
        </p:blipFill>
        <p:spPr>
          <a:xfrm>
            <a:off x="827728" y="404760"/>
            <a:ext cx="720205" cy="781982"/>
          </a:xfrm>
          <a:prstGeom prst="rect">
            <a:avLst/>
          </a:prstGeom>
        </p:spPr>
      </p:pic>
      <p:sp>
        <p:nvSpPr>
          <p:cNvPr id="5" name="TextBox 4"/>
          <p:cNvSpPr txBox="1"/>
          <p:nvPr/>
        </p:nvSpPr>
        <p:spPr>
          <a:xfrm>
            <a:off x="6949058" y="2277666"/>
            <a:ext cx="1944216" cy="954107"/>
          </a:xfrm>
          <a:prstGeom prst="rect">
            <a:avLst/>
          </a:prstGeom>
          <a:noFill/>
        </p:spPr>
        <p:txBody>
          <a:bodyPr wrap="square" rtlCol="0">
            <a:spAutoFit/>
          </a:bodyPr>
          <a:lstStyle/>
          <a:p>
            <a:r>
              <a:rPr lang="en-NZ" sz="2800" dirty="0"/>
              <a:t>Obviously a dog-leg...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COURSE LEG NO-NOES 2</a:t>
            </a:r>
          </a:p>
        </p:txBody>
      </p:sp>
      <p:pic>
        <p:nvPicPr>
          <p:cNvPr id="6" name="Content Placeholder 5" descr="Dogleg 1.jpg"/>
          <p:cNvPicPr>
            <a:picLocks noGrp="1" noChangeAspect="1"/>
          </p:cNvPicPr>
          <p:nvPr>
            <p:ph idx="1"/>
          </p:nvPr>
        </p:nvPicPr>
        <p:blipFill>
          <a:blip r:embed="rId2" cstate="print"/>
          <a:stretch>
            <a:fillRect/>
          </a:stretch>
        </p:blipFill>
        <p:spPr>
          <a:xfrm>
            <a:off x="828378" y="1629594"/>
            <a:ext cx="5613713" cy="4752528"/>
          </a:xfrm>
        </p:spPr>
      </p:pic>
      <p:pic>
        <p:nvPicPr>
          <p:cNvPr id="10" name="Picture 9" descr="dogleg cartoon.jpg"/>
          <p:cNvPicPr>
            <a:picLocks noChangeAspect="1"/>
          </p:cNvPicPr>
          <p:nvPr/>
        </p:nvPicPr>
        <p:blipFill>
          <a:blip r:embed="rId3" cstate="print"/>
          <a:stretch>
            <a:fillRect/>
          </a:stretch>
        </p:blipFill>
        <p:spPr>
          <a:xfrm>
            <a:off x="827728" y="404760"/>
            <a:ext cx="720205" cy="78198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COURSE LEG NO-NOES 2</a:t>
            </a:r>
          </a:p>
        </p:txBody>
      </p:sp>
      <p:pic>
        <p:nvPicPr>
          <p:cNvPr id="6" name="Content Placeholder 5" descr="Dogleg 1.jpg"/>
          <p:cNvPicPr>
            <a:picLocks noGrp="1" noChangeAspect="1"/>
          </p:cNvPicPr>
          <p:nvPr>
            <p:ph idx="1"/>
          </p:nvPr>
        </p:nvPicPr>
        <p:blipFill>
          <a:blip r:embed="rId2" cstate="print"/>
          <a:stretch>
            <a:fillRect/>
          </a:stretch>
        </p:blipFill>
        <p:spPr>
          <a:xfrm>
            <a:off x="828378" y="1629594"/>
            <a:ext cx="5613713" cy="4752528"/>
          </a:xfrm>
        </p:spPr>
      </p:pic>
      <p:pic>
        <p:nvPicPr>
          <p:cNvPr id="10" name="Picture 9" descr="dogleg cartoon.jpg"/>
          <p:cNvPicPr>
            <a:picLocks noChangeAspect="1"/>
          </p:cNvPicPr>
          <p:nvPr/>
        </p:nvPicPr>
        <p:blipFill>
          <a:blip r:embed="rId3" cstate="print"/>
          <a:stretch>
            <a:fillRect/>
          </a:stretch>
        </p:blipFill>
        <p:spPr>
          <a:xfrm>
            <a:off x="827728" y="404760"/>
            <a:ext cx="720205" cy="781982"/>
          </a:xfrm>
          <a:prstGeom prst="rect">
            <a:avLst/>
          </a:prstGeom>
        </p:spPr>
      </p:pic>
      <p:sp>
        <p:nvSpPr>
          <p:cNvPr id="7" name="TextBox 6"/>
          <p:cNvSpPr txBox="1"/>
          <p:nvPr/>
        </p:nvSpPr>
        <p:spPr>
          <a:xfrm>
            <a:off x="6589018" y="2853730"/>
            <a:ext cx="2160240" cy="830997"/>
          </a:xfrm>
          <a:prstGeom prst="rect">
            <a:avLst/>
          </a:prstGeom>
          <a:noFill/>
        </p:spPr>
        <p:txBody>
          <a:bodyPr wrap="square" rtlCol="0">
            <a:spAutoFit/>
          </a:bodyPr>
          <a:lstStyle/>
          <a:p>
            <a:r>
              <a:rPr lang="en-NZ" sz="2400" dirty="0"/>
              <a:t>Not so obvious at first glance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COURSE LEG NO-NOES 3</a:t>
            </a:r>
          </a:p>
        </p:txBody>
      </p:sp>
      <p:pic>
        <p:nvPicPr>
          <p:cNvPr id="9" name="Content Placeholder 8" descr="Opposite directions 3.jpg"/>
          <p:cNvPicPr>
            <a:picLocks noGrp="1" noChangeAspect="1"/>
          </p:cNvPicPr>
          <p:nvPr>
            <p:ph idx="1"/>
          </p:nvPr>
        </p:nvPicPr>
        <p:blipFill>
          <a:blip r:embed="rId2" cstate="print"/>
          <a:stretch>
            <a:fillRect/>
          </a:stretch>
        </p:blipFill>
        <p:spPr>
          <a:xfrm>
            <a:off x="756370" y="1557586"/>
            <a:ext cx="5257284" cy="4987435"/>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COURSE LEG NO-NOES 3</a:t>
            </a:r>
          </a:p>
        </p:txBody>
      </p:sp>
      <p:pic>
        <p:nvPicPr>
          <p:cNvPr id="9" name="Content Placeholder 8" descr="Opposite directions 3.jpg"/>
          <p:cNvPicPr>
            <a:picLocks noGrp="1" noChangeAspect="1"/>
          </p:cNvPicPr>
          <p:nvPr>
            <p:ph idx="1"/>
          </p:nvPr>
        </p:nvPicPr>
        <p:blipFill>
          <a:blip r:embed="rId2" cstate="print"/>
          <a:stretch>
            <a:fillRect/>
          </a:stretch>
        </p:blipFill>
        <p:spPr>
          <a:xfrm>
            <a:off x="756370" y="1557586"/>
            <a:ext cx="5257284" cy="4987435"/>
          </a:xfrm>
        </p:spPr>
      </p:pic>
      <p:sp>
        <p:nvSpPr>
          <p:cNvPr id="10" name="TextBox 9"/>
          <p:cNvSpPr txBox="1"/>
          <p:nvPr/>
        </p:nvSpPr>
        <p:spPr>
          <a:xfrm>
            <a:off x="6372994" y="1458105"/>
            <a:ext cx="2315315" cy="5401483"/>
          </a:xfrm>
          <a:prstGeom prst="rect">
            <a:avLst/>
          </a:prstGeom>
          <a:noFill/>
        </p:spPr>
        <p:txBody>
          <a:bodyPr wrap="square" lIns="91444" tIns="45722" rIns="91444" bIns="45722" rtlCol="0">
            <a:spAutoFit/>
          </a:bodyPr>
          <a:lstStyle/>
          <a:p>
            <a:r>
              <a:rPr lang="en-NZ" sz="2300" dirty="0"/>
              <a:t>Courses/legs in opposite directions.....</a:t>
            </a:r>
          </a:p>
          <a:p>
            <a:endParaRPr lang="en-NZ" sz="2300" dirty="0"/>
          </a:p>
          <a:p>
            <a:r>
              <a:rPr lang="en-NZ" sz="2300" dirty="0"/>
              <a:t>Someone approaching P3 may lead someone going to R6 into the control. P2-P3-R7 is a dogleg, as is R5-R6-P4. Even worse if the controls are the same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COURSE LEG NO-NOES 4</a:t>
            </a:r>
          </a:p>
        </p:txBody>
      </p:sp>
      <p:pic>
        <p:nvPicPr>
          <p:cNvPr id="4" name="Content Placeholder 3" descr="Forbidden areas.jpg"/>
          <p:cNvPicPr>
            <a:picLocks noGrp="1" noChangeAspect="1"/>
          </p:cNvPicPr>
          <p:nvPr>
            <p:ph idx="1"/>
          </p:nvPr>
        </p:nvPicPr>
        <p:blipFill>
          <a:blip r:embed="rId2" cstate="print"/>
          <a:stretch>
            <a:fillRect/>
          </a:stretch>
        </p:blipFill>
        <p:spPr>
          <a:xfrm>
            <a:off x="612354" y="1485578"/>
            <a:ext cx="5373700" cy="537401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COURSE LEG NO-NOES 4</a:t>
            </a:r>
          </a:p>
        </p:txBody>
      </p:sp>
      <p:pic>
        <p:nvPicPr>
          <p:cNvPr id="4" name="Content Placeholder 3" descr="Forbidden areas.jpg"/>
          <p:cNvPicPr>
            <a:picLocks noGrp="1" noChangeAspect="1"/>
          </p:cNvPicPr>
          <p:nvPr>
            <p:ph idx="1"/>
          </p:nvPr>
        </p:nvPicPr>
        <p:blipFill>
          <a:blip r:embed="rId2" cstate="print"/>
          <a:stretch>
            <a:fillRect/>
          </a:stretch>
        </p:blipFill>
        <p:spPr>
          <a:xfrm>
            <a:off x="612354" y="1485578"/>
            <a:ext cx="5373700" cy="5374010"/>
          </a:xfrm>
        </p:spPr>
      </p:pic>
      <p:sp>
        <p:nvSpPr>
          <p:cNvPr id="6" name="TextBox 5"/>
          <p:cNvSpPr txBox="1"/>
          <p:nvPr/>
        </p:nvSpPr>
        <p:spPr>
          <a:xfrm>
            <a:off x="6300986" y="2061642"/>
            <a:ext cx="2520280" cy="1938992"/>
          </a:xfrm>
          <a:prstGeom prst="rect">
            <a:avLst/>
          </a:prstGeom>
          <a:noFill/>
        </p:spPr>
        <p:txBody>
          <a:bodyPr wrap="square" rtlCol="0">
            <a:spAutoFit/>
          </a:bodyPr>
          <a:lstStyle/>
          <a:p>
            <a:r>
              <a:rPr lang="en-NZ" sz="2400" dirty="0"/>
              <a:t>Leg across permanently out-of-bounds area (with no distinct boundary)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FUNCTION OF THE CONTROLLER</a:t>
            </a:r>
          </a:p>
        </p:txBody>
      </p:sp>
      <p:sp>
        <p:nvSpPr>
          <p:cNvPr id="3" name="Content Placeholder 2"/>
          <p:cNvSpPr>
            <a:spLocks noGrp="1"/>
          </p:cNvSpPr>
          <p:nvPr>
            <p:ph idx="1"/>
          </p:nvPr>
        </p:nvSpPr>
        <p:spPr/>
        <p:txBody>
          <a:bodyPr>
            <a:normAutofit/>
          </a:bodyPr>
          <a:lstStyle/>
          <a:p>
            <a:r>
              <a:rPr lang="en-NZ" sz="4000" dirty="0"/>
              <a:t>The controller is the advocate for the competitor.</a:t>
            </a:r>
          </a:p>
          <a:p>
            <a:pPr marL="0" indent="0">
              <a:buNone/>
            </a:pPr>
            <a:endParaRPr lang="en-NZ" sz="4000" dirty="0"/>
          </a:p>
          <a:p>
            <a:r>
              <a:rPr lang="en-NZ" sz="4000" dirty="0"/>
              <a:t>Your over-riding concern is “how will this affect the competitor, and is it fair?”</a:t>
            </a:r>
          </a:p>
          <a:p>
            <a:pPr>
              <a:buNone/>
            </a:pPr>
            <a:endParaRPr lang="en-NZ"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COURSE LEG NO-NOES 5</a:t>
            </a:r>
          </a:p>
        </p:txBody>
      </p:sp>
      <p:pic>
        <p:nvPicPr>
          <p:cNvPr id="5" name="Picture 4" descr="Dangerous area 2.jpg"/>
          <p:cNvPicPr>
            <a:picLocks noChangeAspect="1"/>
          </p:cNvPicPr>
          <p:nvPr/>
        </p:nvPicPr>
        <p:blipFill>
          <a:blip r:embed="rId2" cstate="print"/>
          <a:stretch>
            <a:fillRect/>
          </a:stretch>
        </p:blipFill>
        <p:spPr>
          <a:xfrm>
            <a:off x="612353" y="1485578"/>
            <a:ext cx="5361569" cy="525658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COURSE LEG NO-NOES 5</a:t>
            </a:r>
          </a:p>
        </p:txBody>
      </p:sp>
      <p:pic>
        <p:nvPicPr>
          <p:cNvPr id="5" name="Picture 4" descr="Dangerous area 2.jpg"/>
          <p:cNvPicPr>
            <a:picLocks noChangeAspect="1"/>
          </p:cNvPicPr>
          <p:nvPr/>
        </p:nvPicPr>
        <p:blipFill>
          <a:blip r:embed="rId2" cstate="print"/>
          <a:stretch>
            <a:fillRect/>
          </a:stretch>
        </p:blipFill>
        <p:spPr>
          <a:xfrm>
            <a:off x="612353" y="1485578"/>
            <a:ext cx="5361569" cy="5256584"/>
          </a:xfrm>
          <a:prstGeom prst="rect">
            <a:avLst/>
          </a:prstGeom>
        </p:spPr>
      </p:pic>
      <p:sp>
        <p:nvSpPr>
          <p:cNvPr id="4" name="TextBox 3"/>
          <p:cNvSpPr txBox="1"/>
          <p:nvPr/>
        </p:nvSpPr>
        <p:spPr>
          <a:xfrm>
            <a:off x="6156970" y="2061642"/>
            <a:ext cx="2592288" cy="1569660"/>
          </a:xfrm>
          <a:prstGeom prst="rect">
            <a:avLst/>
          </a:prstGeom>
          <a:noFill/>
        </p:spPr>
        <p:txBody>
          <a:bodyPr wrap="square" rtlCol="0">
            <a:spAutoFit/>
          </a:bodyPr>
          <a:lstStyle/>
          <a:p>
            <a:r>
              <a:rPr lang="en-NZ" sz="2400" dirty="0"/>
              <a:t>Leg across dangerous area – thermal activity in gully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COURSE LEG NO-NOES 6</a:t>
            </a:r>
          </a:p>
        </p:txBody>
      </p:sp>
      <p:pic>
        <p:nvPicPr>
          <p:cNvPr id="4" name="Content Placeholder 3" descr="Too close to edge.jpg"/>
          <p:cNvPicPr>
            <a:picLocks noGrp="1" noChangeAspect="1"/>
          </p:cNvPicPr>
          <p:nvPr>
            <p:ph idx="1"/>
          </p:nvPr>
        </p:nvPicPr>
        <p:blipFill>
          <a:blip r:embed="rId2" cstate="print"/>
          <a:stretch>
            <a:fillRect/>
          </a:stretch>
        </p:blipFill>
        <p:spPr>
          <a:xfrm rot="5400000">
            <a:off x="917371" y="1036545"/>
            <a:ext cx="5079298" cy="6121380"/>
          </a:xfrm>
        </p:spPr>
      </p:pic>
      <p:sp>
        <p:nvSpPr>
          <p:cNvPr id="5" name="Rectangle 4"/>
          <p:cNvSpPr/>
          <p:nvPr/>
        </p:nvSpPr>
        <p:spPr>
          <a:xfrm>
            <a:off x="2700586" y="1917626"/>
            <a:ext cx="2016224"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2988618" y="2781722"/>
            <a:ext cx="64807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3132634" y="3285778"/>
            <a:ext cx="57606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3564682" y="3573810"/>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a:off x="3780706" y="2781722"/>
            <a:ext cx="1224136"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4068738" y="4077866"/>
            <a:ext cx="11521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4428778" y="4365898"/>
            <a:ext cx="11521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COURSE LEG NO-NOES 6</a:t>
            </a:r>
          </a:p>
        </p:txBody>
      </p:sp>
      <p:pic>
        <p:nvPicPr>
          <p:cNvPr id="4" name="Content Placeholder 3" descr="Too close to edge.jpg"/>
          <p:cNvPicPr>
            <a:picLocks noGrp="1" noChangeAspect="1"/>
          </p:cNvPicPr>
          <p:nvPr>
            <p:ph idx="1"/>
          </p:nvPr>
        </p:nvPicPr>
        <p:blipFill>
          <a:blip r:embed="rId2" cstate="print"/>
          <a:stretch>
            <a:fillRect/>
          </a:stretch>
        </p:blipFill>
        <p:spPr>
          <a:xfrm rot="5400000">
            <a:off x="917371" y="1036545"/>
            <a:ext cx="5079298" cy="6121380"/>
          </a:xfrm>
        </p:spPr>
      </p:pic>
      <p:sp>
        <p:nvSpPr>
          <p:cNvPr id="5" name="Rectangle 4"/>
          <p:cNvSpPr/>
          <p:nvPr/>
        </p:nvSpPr>
        <p:spPr>
          <a:xfrm>
            <a:off x="2700586" y="1917626"/>
            <a:ext cx="2016224"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2988618" y="2781722"/>
            <a:ext cx="64807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3132634" y="3285778"/>
            <a:ext cx="57606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3564682" y="3573810"/>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a:off x="3780706" y="2781722"/>
            <a:ext cx="1224136"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4068738" y="4077866"/>
            <a:ext cx="11521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4428778" y="4365898"/>
            <a:ext cx="115212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p:cNvSpPr txBox="1"/>
          <p:nvPr/>
        </p:nvSpPr>
        <p:spPr>
          <a:xfrm>
            <a:off x="6877050" y="1629595"/>
            <a:ext cx="1872935" cy="4801318"/>
          </a:xfrm>
          <a:prstGeom prst="rect">
            <a:avLst/>
          </a:prstGeom>
          <a:noFill/>
        </p:spPr>
        <p:txBody>
          <a:bodyPr wrap="square" lIns="91444" tIns="45722" rIns="91444" bIns="45722" rtlCol="0">
            <a:spAutoFit/>
          </a:bodyPr>
          <a:lstStyle/>
          <a:p>
            <a:r>
              <a:rPr lang="en-NZ" dirty="0"/>
              <a:t>Leg too close to undefined edge of map. </a:t>
            </a:r>
          </a:p>
          <a:p>
            <a:endParaRPr lang="en-NZ" dirty="0"/>
          </a:p>
          <a:p>
            <a:r>
              <a:rPr lang="en-NZ" dirty="0"/>
              <a:t>The terrain in the unmapped part was the same as the mapped area so no way of knowing you had left the map.</a:t>
            </a:r>
          </a:p>
          <a:p>
            <a:endParaRPr lang="en-NZ" dirty="0"/>
          </a:p>
          <a:p>
            <a:endParaRPr lang="en-NZ" dirty="0"/>
          </a:p>
          <a:p>
            <a:r>
              <a:rPr lang="en-NZ" dirty="0"/>
              <a:t>P.S Note control numbers orientated incorrectly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COURSE LEG NO-NOES 7</a:t>
            </a:r>
          </a:p>
        </p:txBody>
      </p:sp>
      <p:pic>
        <p:nvPicPr>
          <p:cNvPr id="4" name="Content Placeholder 3" descr="Physically too hard.jpg"/>
          <p:cNvPicPr>
            <a:picLocks noGrp="1" noChangeAspect="1"/>
          </p:cNvPicPr>
          <p:nvPr>
            <p:ph idx="1"/>
          </p:nvPr>
        </p:nvPicPr>
        <p:blipFill>
          <a:blip r:embed="rId3" cstate="print"/>
          <a:stretch>
            <a:fillRect/>
          </a:stretch>
        </p:blipFill>
        <p:spPr>
          <a:xfrm>
            <a:off x="252314" y="1557586"/>
            <a:ext cx="8538524" cy="504056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COURSE LEG NO-NOES 7</a:t>
            </a:r>
          </a:p>
        </p:txBody>
      </p:sp>
      <p:pic>
        <p:nvPicPr>
          <p:cNvPr id="4" name="Content Placeholder 3" descr="Physically too hard.jpg"/>
          <p:cNvPicPr>
            <a:picLocks noGrp="1" noChangeAspect="1"/>
          </p:cNvPicPr>
          <p:nvPr>
            <p:ph idx="1"/>
          </p:nvPr>
        </p:nvPicPr>
        <p:blipFill>
          <a:blip r:embed="rId3" cstate="print"/>
          <a:stretch>
            <a:fillRect/>
          </a:stretch>
        </p:blipFill>
        <p:spPr>
          <a:xfrm>
            <a:off x="252314" y="1557586"/>
            <a:ext cx="8538524" cy="5040560"/>
          </a:xfrm>
        </p:spPr>
      </p:pic>
      <p:sp>
        <p:nvSpPr>
          <p:cNvPr id="5" name="TextBox 4"/>
          <p:cNvSpPr txBox="1"/>
          <p:nvPr/>
        </p:nvSpPr>
        <p:spPr>
          <a:xfrm>
            <a:off x="324322" y="4293890"/>
            <a:ext cx="3096882" cy="1200333"/>
          </a:xfrm>
          <a:prstGeom prst="rect">
            <a:avLst/>
          </a:prstGeom>
          <a:noFill/>
        </p:spPr>
        <p:txBody>
          <a:bodyPr wrap="square" lIns="91444" tIns="45722" rIns="91444" bIns="45722" rtlCol="0">
            <a:spAutoFit/>
          </a:bodyPr>
          <a:lstStyle/>
          <a:p>
            <a:r>
              <a:rPr lang="en-NZ" sz="2400" dirty="0"/>
              <a:t>Course legs far too physical for classes on this course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481777-26F4-6BDF-3F34-9E66FBE99A3C}"/>
              </a:ext>
            </a:extLst>
          </p:cNvPr>
          <p:cNvSpPr>
            <a:spLocks noGrp="1"/>
          </p:cNvSpPr>
          <p:nvPr>
            <p:ph type="title"/>
          </p:nvPr>
        </p:nvSpPr>
        <p:spPr>
          <a:xfrm>
            <a:off x="457280" y="274703"/>
            <a:ext cx="8231029" cy="1143264"/>
          </a:xfrm>
          <a:ln w="25400">
            <a:solidFill>
              <a:srgbClr val="FFC000"/>
            </a:solidFill>
          </a:ln>
        </p:spPr>
        <p:txBody>
          <a:bodyPr/>
          <a:lstStyle/>
          <a:p>
            <a:r>
              <a:rPr lang="en-NZ" dirty="0"/>
              <a:t>NO-NOES Summary</a:t>
            </a:r>
          </a:p>
        </p:txBody>
      </p:sp>
      <p:sp>
        <p:nvSpPr>
          <p:cNvPr id="5" name="TextBox 4">
            <a:extLst>
              <a:ext uri="{FF2B5EF4-FFF2-40B4-BE49-F238E27FC236}">
                <a16:creationId xmlns:a16="http://schemas.microsoft.com/office/drawing/2014/main" id="{9439467E-1A11-E3E6-F2C8-E3C0D78757F1}"/>
              </a:ext>
            </a:extLst>
          </p:cNvPr>
          <p:cNvSpPr txBox="1"/>
          <p:nvPr/>
        </p:nvSpPr>
        <p:spPr>
          <a:xfrm>
            <a:off x="396330" y="1701602"/>
            <a:ext cx="8424936" cy="3139321"/>
          </a:xfrm>
          <a:prstGeom prst="rect">
            <a:avLst/>
          </a:prstGeom>
          <a:noFill/>
        </p:spPr>
        <p:txBody>
          <a:bodyPr wrap="square" rtlCol="0">
            <a:spAutoFit/>
          </a:bodyPr>
          <a:lstStyle/>
          <a:p>
            <a:pPr marL="285750" indent="-285750">
              <a:buFont typeface="Arial" panose="020B0604020202020204" pitchFamily="34" charset="0"/>
              <a:buChar char="•"/>
            </a:pPr>
            <a:r>
              <a:rPr lang="en-NZ" dirty="0"/>
              <a:t>No Dog-legs (on harder courses)</a:t>
            </a:r>
          </a:p>
          <a:p>
            <a:pPr marL="285750" indent="-285750">
              <a:buFont typeface="Arial" panose="020B0604020202020204" pitchFamily="34" charset="0"/>
              <a:buChar char="•"/>
            </a:pPr>
            <a:r>
              <a:rPr lang="en-NZ" dirty="0"/>
              <a:t>No legs that run in opposite directions on different courses</a:t>
            </a:r>
          </a:p>
          <a:p>
            <a:pPr marL="285750" indent="-285750">
              <a:buFont typeface="Arial" panose="020B0604020202020204" pitchFamily="34" charset="0"/>
              <a:buChar char="•"/>
            </a:pPr>
            <a:r>
              <a:rPr lang="en-NZ" dirty="0"/>
              <a:t>Should not approach controls from opposite directions (well planned too–see below)</a:t>
            </a:r>
          </a:p>
          <a:p>
            <a:pPr marL="285750" indent="-285750">
              <a:buFont typeface="Arial" panose="020B0604020202020204" pitchFamily="34" charset="0"/>
              <a:buChar char="•"/>
            </a:pPr>
            <a:r>
              <a:rPr lang="en-NZ" dirty="0"/>
              <a:t>No legs across ambiguous or dangerous areas – where there is any possibility for people to enter (see below)</a:t>
            </a:r>
          </a:p>
          <a:p>
            <a:pPr marL="285750" indent="-285750">
              <a:buFont typeface="Arial" panose="020B0604020202020204" pitchFamily="34" charset="0"/>
              <a:buChar char="•"/>
            </a:pPr>
            <a:r>
              <a:rPr lang="en-NZ" dirty="0"/>
              <a:t>Do not go near undefined edges of the map (see below)</a:t>
            </a:r>
          </a:p>
          <a:p>
            <a:pPr marL="285750" indent="-285750">
              <a:buFont typeface="Arial" panose="020B0604020202020204" pitchFamily="34" charset="0"/>
              <a:buChar char="•"/>
            </a:pPr>
            <a:r>
              <a:rPr lang="en-NZ" dirty="0"/>
              <a:t>Not too physical (or technical) for the target market</a:t>
            </a:r>
          </a:p>
          <a:p>
            <a:pPr marL="285750" indent="-285750">
              <a:buFont typeface="Arial" panose="020B0604020202020204" pitchFamily="34" charset="0"/>
              <a:buChar char="•"/>
            </a:pPr>
            <a:endParaRPr lang="en-NZ" dirty="0"/>
          </a:p>
          <a:p>
            <a:r>
              <a:rPr lang="en-NZ" dirty="0"/>
              <a:t>Below</a:t>
            </a:r>
          </a:p>
          <a:p>
            <a:pPr marL="285750" indent="-285750">
              <a:buFont typeface="Arial" panose="020B0604020202020204" pitchFamily="34" charset="0"/>
              <a:buChar char="•"/>
            </a:pPr>
            <a:r>
              <a:rPr lang="en-NZ" dirty="0"/>
              <a:t>Do not assume that a competitor will do the sensible thing, there will always be someone that does something you would never dream of</a:t>
            </a:r>
          </a:p>
        </p:txBody>
      </p:sp>
    </p:spTree>
    <p:extLst>
      <p:ext uri="{BB962C8B-B14F-4D97-AF65-F5344CB8AC3E}">
        <p14:creationId xmlns:p14="http://schemas.microsoft.com/office/powerpoint/2010/main" val="1479260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CONTROL SITES</a:t>
            </a:r>
          </a:p>
        </p:txBody>
      </p:sp>
      <p:sp>
        <p:nvSpPr>
          <p:cNvPr id="3" name="Content Placeholder 2"/>
          <p:cNvSpPr>
            <a:spLocks noGrp="1"/>
          </p:cNvSpPr>
          <p:nvPr>
            <p:ph idx="1"/>
          </p:nvPr>
        </p:nvSpPr>
        <p:spPr>
          <a:xfrm>
            <a:off x="457280" y="1600571"/>
            <a:ext cx="8363986" cy="5141591"/>
          </a:xfrm>
        </p:spPr>
        <p:txBody>
          <a:bodyPr>
            <a:normAutofit/>
          </a:bodyPr>
          <a:lstStyle/>
          <a:p>
            <a:r>
              <a:rPr lang="en-NZ" dirty="0"/>
              <a:t>The control site is the actual feature in the terrain at which the control is placed.</a:t>
            </a:r>
          </a:p>
          <a:p>
            <a:r>
              <a:rPr lang="en-NZ" dirty="0"/>
              <a:t>A control site must be on a feature which is both on the map </a:t>
            </a:r>
            <a:r>
              <a:rPr lang="en-NZ" b="1" dirty="0"/>
              <a:t>and</a:t>
            </a:r>
            <a:r>
              <a:rPr lang="en-NZ" dirty="0"/>
              <a:t> in the terrain.</a:t>
            </a:r>
          </a:p>
          <a:p>
            <a:r>
              <a:rPr lang="en-NZ" dirty="0"/>
              <a:t>The map must portray the ground accurately in the entire vicinity of the control site.</a:t>
            </a:r>
          </a:p>
          <a:p>
            <a:r>
              <a:rPr lang="en-NZ" dirty="0"/>
              <a:t>All distances and directions, from all possible angles of approach, must be correct.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CONTROL SITES</a:t>
            </a:r>
          </a:p>
        </p:txBody>
      </p:sp>
      <p:sp>
        <p:nvSpPr>
          <p:cNvPr id="3" name="Content Placeholder 2"/>
          <p:cNvSpPr>
            <a:spLocks noGrp="1"/>
          </p:cNvSpPr>
          <p:nvPr>
            <p:ph idx="1"/>
          </p:nvPr>
        </p:nvSpPr>
        <p:spPr/>
        <p:txBody>
          <a:bodyPr>
            <a:normAutofit fontScale="92500" lnSpcReduction="10000"/>
          </a:bodyPr>
          <a:lstStyle/>
          <a:p>
            <a:r>
              <a:rPr lang="en-NZ" dirty="0"/>
              <a:t>Controls must not be placed on small features which are only visible from a short distance if there are no supporting features on the map. In other words, </a:t>
            </a:r>
            <a:r>
              <a:rPr lang="en-NZ" b="1" dirty="0"/>
              <a:t>no bingo controls</a:t>
            </a:r>
            <a:r>
              <a:rPr lang="en-NZ" dirty="0"/>
              <a:t>.</a:t>
            </a:r>
          </a:p>
          <a:p>
            <a:r>
              <a:rPr lang="en-NZ" dirty="0"/>
              <a:t>Do not use difficult-to-read control sites especially for older age classes.</a:t>
            </a:r>
          </a:p>
          <a:p>
            <a:r>
              <a:rPr lang="en-NZ" dirty="0"/>
              <a:t>Take care with flag placement – on red courses, the feature should be visible before the flag.</a:t>
            </a:r>
          </a:p>
          <a:p>
            <a:r>
              <a:rPr lang="en-NZ" dirty="0"/>
              <a:t>A control site which cannot be accurately described should not be used.</a:t>
            </a:r>
          </a:p>
          <a:p>
            <a:endParaRPr lang="en-NZ" dirty="0"/>
          </a:p>
          <a:p>
            <a:endParaRPr lang="en-NZ"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CONTROL SITES</a:t>
            </a:r>
          </a:p>
        </p:txBody>
      </p:sp>
      <p:sp>
        <p:nvSpPr>
          <p:cNvPr id="3" name="Content Placeholder 2"/>
          <p:cNvSpPr>
            <a:spLocks noGrp="1"/>
          </p:cNvSpPr>
          <p:nvPr>
            <p:ph idx="1"/>
          </p:nvPr>
        </p:nvSpPr>
        <p:spPr/>
        <p:txBody>
          <a:bodyPr/>
          <a:lstStyle/>
          <a:p>
            <a:r>
              <a:rPr lang="en-NZ" b="1" dirty="0"/>
              <a:t>Do not hide </a:t>
            </a:r>
            <a:r>
              <a:rPr lang="en-NZ" dirty="0"/>
              <a:t>the flag – good practise to ensure you can walk completely around the control. Trample down vegetation if needed. Don’t place the control hard up against a cliff or bank or behind a tree. Place the control on top of the edge of a pit, not down in the bottom (unless it’s a huge pit).</a:t>
            </a:r>
          </a:p>
          <a:p>
            <a:r>
              <a:rPr lang="en-NZ" dirty="0">
                <a:solidFill>
                  <a:srgbClr val="0070C0"/>
                </a:solidFill>
              </a:rPr>
              <a:t>Orienteering is NOT a treasure hunt</a:t>
            </a:r>
          </a:p>
          <a:p>
            <a:endParaRPr lang="en-NZ" dirty="0"/>
          </a:p>
          <a:p>
            <a:endParaRPr lang="en-NZ"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98A98CB-B10C-0C28-DB58-847060BA0993}"/>
                  </a:ext>
                </a:extLst>
              </p14:cNvPr>
              <p14:cNvContentPartPr/>
              <p14:nvPr/>
            </p14:nvContentPartPr>
            <p14:xfrm>
              <a:off x="742063" y="1838141"/>
              <a:ext cx="3456360" cy="47880"/>
            </p14:xfrm>
          </p:contentPart>
        </mc:Choice>
        <mc:Fallback xmlns="">
          <p:pic>
            <p:nvPicPr>
              <p:cNvPr id="4" name="Ink 3">
                <a:extLst>
                  <a:ext uri="{FF2B5EF4-FFF2-40B4-BE49-F238E27FC236}">
                    <a16:creationId xmlns:a16="http://schemas.microsoft.com/office/drawing/2014/main" id="{598A98CB-B10C-0C28-DB58-847060BA0993}"/>
                  </a:ext>
                </a:extLst>
              </p:cNvPr>
              <p:cNvPicPr/>
              <p:nvPr/>
            </p:nvPicPr>
            <p:blipFill>
              <a:blip r:embed="rId3"/>
              <a:stretch>
                <a:fillRect/>
              </a:stretch>
            </p:blipFill>
            <p:spPr>
              <a:xfrm>
                <a:off x="688423" y="1730141"/>
                <a:ext cx="3564000" cy="263520"/>
              </a:xfrm>
              <a:prstGeom prst="rect">
                <a:avLst/>
              </a:prstGeom>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FUNCTION OF THE CONTROLLER</a:t>
            </a:r>
          </a:p>
        </p:txBody>
      </p:sp>
      <p:sp>
        <p:nvSpPr>
          <p:cNvPr id="3" name="Content Placeholder 2"/>
          <p:cNvSpPr>
            <a:spLocks noGrp="1"/>
          </p:cNvSpPr>
          <p:nvPr>
            <p:ph idx="1"/>
          </p:nvPr>
        </p:nvSpPr>
        <p:spPr/>
        <p:txBody>
          <a:bodyPr>
            <a:normAutofit/>
          </a:bodyPr>
          <a:lstStyle/>
          <a:p>
            <a:pPr>
              <a:buNone/>
            </a:pPr>
            <a:r>
              <a:rPr lang="en-NZ" dirty="0"/>
              <a:t>The controller shall ensure that:</a:t>
            </a:r>
          </a:p>
          <a:p>
            <a:pPr>
              <a:buNone/>
            </a:pPr>
            <a:endParaRPr lang="en-NZ" dirty="0"/>
          </a:p>
          <a:p>
            <a:r>
              <a:rPr lang="en-NZ" dirty="0"/>
              <a:t>The rules are followed</a:t>
            </a:r>
          </a:p>
          <a:p>
            <a:r>
              <a:rPr lang="en-NZ" dirty="0"/>
              <a:t>Mistakes are avoided</a:t>
            </a:r>
          </a:p>
          <a:p>
            <a:r>
              <a:rPr lang="en-NZ" dirty="0"/>
              <a:t>Fairness is paramount</a:t>
            </a:r>
          </a:p>
          <a:p>
            <a:r>
              <a:rPr lang="en-NZ" dirty="0"/>
              <a:t>Health and safety is a primary consideration.</a:t>
            </a:r>
          </a:p>
        </p:txBody>
      </p:sp>
    </p:spTree>
    <p:extLst>
      <p:ext uri="{BB962C8B-B14F-4D97-AF65-F5344CB8AC3E}">
        <p14:creationId xmlns:p14="http://schemas.microsoft.com/office/powerpoint/2010/main" val="1048742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POOR CONTROL SITES</a:t>
            </a:r>
          </a:p>
        </p:txBody>
      </p:sp>
      <p:pic>
        <p:nvPicPr>
          <p:cNvPr id="5" name="Picture 4" descr="Bingo 2.jpg"/>
          <p:cNvPicPr>
            <a:picLocks noChangeAspect="1"/>
          </p:cNvPicPr>
          <p:nvPr/>
        </p:nvPicPr>
        <p:blipFill>
          <a:blip r:embed="rId2" cstate="print"/>
          <a:stretch>
            <a:fillRect/>
          </a:stretch>
        </p:blipFill>
        <p:spPr>
          <a:xfrm>
            <a:off x="468338" y="1546551"/>
            <a:ext cx="4968552" cy="5313038"/>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POOR CONTROL SITES</a:t>
            </a:r>
          </a:p>
        </p:txBody>
      </p:sp>
      <p:pic>
        <p:nvPicPr>
          <p:cNvPr id="5" name="Picture 4" descr="Bingo 2.jpg"/>
          <p:cNvPicPr>
            <a:picLocks noChangeAspect="1"/>
          </p:cNvPicPr>
          <p:nvPr/>
        </p:nvPicPr>
        <p:blipFill>
          <a:blip r:embed="rId2" cstate="print"/>
          <a:stretch>
            <a:fillRect/>
          </a:stretch>
        </p:blipFill>
        <p:spPr>
          <a:xfrm>
            <a:off x="468338" y="1546551"/>
            <a:ext cx="4968552" cy="5313038"/>
          </a:xfrm>
          <a:prstGeom prst="rect">
            <a:avLst/>
          </a:prstGeom>
        </p:spPr>
      </p:pic>
      <p:sp>
        <p:nvSpPr>
          <p:cNvPr id="4" name="TextBox 3"/>
          <p:cNvSpPr txBox="1"/>
          <p:nvPr/>
        </p:nvSpPr>
        <p:spPr>
          <a:xfrm>
            <a:off x="6372994" y="2781722"/>
            <a:ext cx="2376614" cy="1938996"/>
          </a:xfrm>
          <a:prstGeom prst="rect">
            <a:avLst/>
          </a:prstGeom>
          <a:noFill/>
        </p:spPr>
        <p:txBody>
          <a:bodyPr wrap="square" lIns="91444" tIns="45722" rIns="91444" bIns="45722" rtlCol="0">
            <a:spAutoFit/>
          </a:bodyPr>
          <a:lstStyle/>
          <a:p>
            <a:r>
              <a:rPr lang="en-NZ" sz="2400" dirty="0"/>
              <a:t>Bingo – low visibility, nothing nearby to navigate off or relocate off.</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POOR CONTROL SITES</a:t>
            </a:r>
          </a:p>
        </p:txBody>
      </p:sp>
      <p:sp>
        <p:nvSpPr>
          <p:cNvPr id="16" name="TextBox 15"/>
          <p:cNvSpPr txBox="1"/>
          <p:nvPr/>
        </p:nvSpPr>
        <p:spPr>
          <a:xfrm>
            <a:off x="5076850" y="5806058"/>
            <a:ext cx="1296369" cy="374659"/>
          </a:xfrm>
          <a:prstGeom prst="rect">
            <a:avLst/>
          </a:prstGeom>
          <a:noFill/>
        </p:spPr>
        <p:txBody>
          <a:bodyPr wrap="square" lIns="91444" tIns="45722" rIns="91444" bIns="45722" rtlCol="0">
            <a:spAutoFit/>
          </a:bodyPr>
          <a:lstStyle/>
          <a:p>
            <a:r>
              <a:rPr lang="en-NZ" dirty="0"/>
              <a:t>W50/M60</a:t>
            </a:r>
          </a:p>
        </p:txBody>
      </p:sp>
      <p:pic>
        <p:nvPicPr>
          <p:cNvPr id="6" name="Picture 5" descr="Hard to read.jpg"/>
          <p:cNvPicPr>
            <a:picLocks noChangeAspect="1"/>
          </p:cNvPicPr>
          <p:nvPr/>
        </p:nvPicPr>
        <p:blipFill>
          <a:blip r:embed="rId2" cstate="print"/>
          <a:stretch>
            <a:fillRect/>
          </a:stretch>
        </p:blipFill>
        <p:spPr>
          <a:xfrm>
            <a:off x="396330" y="1557586"/>
            <a:ext cx="4464496" cy="4995984"/>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POOR CONTROL SITES</a:t>
            </a:r>
          </a:p>
        </p:txBody>
      </p:sp>
      <p:sp>
        <p:nvSpPr>
          <p:cNvPr id="16" name="TextBox 15"/>
          <p:cNvSpPr txBox="1"/>
          <p:nvPr/>
        </p:nvSpPr>
        <p:spPr>
          <a:xfrm>
            <a:off x="5076850" y="5806058"/>
            <a:ext cx="1296369" cy="374659"/>
          </a:xfrm>
          <a:prstGeom prst="rect">
            <a:avLst/>
          </a:prstGeom>
          <a:noFill/>
        </p:spPr>
        <p:txBody>
          <a:bodyPr wrap="square" lIns="91444" tIns="45722" rIns="91444" bIns="45722" rtlCol="0">
            <a:spAutoFit/>
          </a:bodyPr>
          <a:lstStyle/>
          <a:p>
            <a:r>
              <a:rPr lang="en-NZ" dirty="0"/>
              <a:t>W50/M60</a:t>
            </a:r>
          </a:p>
        </p:txBody>
      </p:sp>
      <p:sp>
        <p:nvSpPr>
          <p:cNvPr id="5" name="TextBox 4"/>
          <p:cNvSpPr txBox="1"/>
          <p:nvPr/>
        </p:nvSpPr>
        <p:spPr>
          <a:xfrm>
            <a:off x="5364882" y="2205658"/>
            <a:ext cx="3096344" cy="1569665"/>
          </a:xfrm>
          <a:prstGeom prst="rect">
            <a:avLst/>
          </a:prstGeom>
          <a:noFill/>
        </p:spPr>
        <p:txBody>
          <a:bodyPr wrap="square" lIns="91444" tIns="45722" rIns="91444" bIns="45722" rtlCol="0">
            <a:spAutoFit/>
          </a:bodyPr>
          <a:lstStyle/>
          <a:p>
            <a:r>
              <a:rPr lang="en-NZ" sz="2400" dirty="0"/>
              <a:t>Great few legs if you can read the map - older age classes probably can’t...</a:t>
            </a:r>
          </a:p>
        </p:txBody>
      </p:sp>
      <p:pic>
        <p:nvPicPr>
          <p:cNvPr id="6" name="Picture 5" descr="Hard to read.jpg"/>
          <p:cNvPicPr>
            <a:picLocks noChangeAspect="1"/>
          </p:cNvPicPr>
          <p:nvPr/>
        </p:nvPicPr>
        <p:blipFill>
          <a:blip r:embed="rId2" cstate="print"/>
          <a:stretch>
            <a:fillRect/>
          </a:stretch>
        </p:blipFill>
        <p:spPr>
          <a:xfrm>
            <a:off x="396330" y="1557586"/>
            <a:ext cx="4464496" cy="4995984"/>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POOR CONTROL SITES</a:t>
            </a:r>
          </a:p>
        </p:txBody>
      </p:sp>
      <p:pic>
        <p:nvPicPr>
          <p:cNvPr id="7" name="Picture 6" descr="Poor control site 2.jpg"/>
          <p:cNvPicPr>
            <a:picLocks noChangeAspect="1"/>
          </p:cNvPicPr>
          <p:nvPr/>
        </p:nvPicPr>
        <p:blipFill>
          <a:blip r:embed="rId2" cstate="print"/>
          <a:stretch>
            <a:fillRect/>
          </a:stretch>
        </p:blipFill>
        <p:spPr>
          <a:xfrm>
            <a:off x="324322" y="1485578"/>
            <a:ext cx="4824536" cy="5344546"/>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POOR CONTROL SITES</a:t>
            </a:r>
          </a:p>
        </p:txBody>
      </p:sp>
      <p:sp>
        <p:nvSpPr>
          <p:cNvPr id="6" name="TextBox 5"/>
          <p:cNvSpPr txBox="1"/>
          <p:nvPr/>
        </p:nvSpPr>
        <p:spPr>
          <a:xfrm>
            <a:off x="5940946" y="1917626"/>
            <a:ext cx="2304656" cy="2677660"/>
          </a:xfrm>
          <a:prstGeom prst="rect">
            <a:avLst/>
          </a:prstGeom>
          <a:noFill/>
        </p:spPr>
        <p:txBody>
          <a:bodyPr wrap="square" lIns="91444" tIns="45722" rIns="91444" bIns="45722" rtlCol="0">
            <a:spAutoFit/>
          </a:bodyPr>
          <a:lstStyle/>
          <a:p>
            <a:r>
              <a:rPr lang="en-NZ" sz="2400" dirty="0"/>
              <a:t>Poor control site:</a:t>
            </a:r>
          </a:p>
          <a:p>
            <a:endParaRPr lang="en-NZ" sz="2400" dirty="0"/>
          </a:p>
          <a:p>
            <a:r>
              <a:rPr lang="en-NZ" sz="2400" dirty="0"/>
              <a:t>On the approach side of the hill and probably visible from far away.</a:t>
            </a:r>
          </a:p>
        </p:txBody>
      </p:sp>
      <p:pic>
        <p:nvPicPr>
          <p:cNvPr id="7" name="Picture 6" descr="Poor control site 2.jpg"/>
          <p:cNvPicPr>
            <a:picLocks noChangeAspect="1"/>
          </p:cNvPicPr>
          <p:nvPr/>
        </p:nvPicPr>
        <p:blipFill>
          <a:blip r:embed="rId2" cstate="print"/>
          <a:stretch>
            <a:fillRect/>
          </a:stretch>
        </p:blipFill>
        <p:spPr>
          <a:xfrm>
            <a:off x="324322" y="1485578"/>
            <a:ext cx="4824536" cy="5344546"/>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POOR CONTROL SITES</a:t>
            </a:r>
          </a:p>
        </p:txBody>
      </p:sp>
      <p:pic>
        <p:nvPicPr>
          <p:cNvPr id="7" name="Picture 6" descr="Poor control site 2B.jpg"/>
          <p:cNvPicPr>
            <a:picLocks noChangeAspect="1"/>
          </p:cNvPicPr>
          <p:nvPr/>
        </p:nvPicPr>
        <p:blipFill>
          <a:blip r:embed="rId2" cstate="print"/>
          <a:stretch>
            <a:fillRect/>
          </a:stretch>
        </p:blipFill>
        <p:spPr>
          <a:xfrm>
            <a:off x="324321" y="1485578"/>
            <a:ext cx="4745133" cy="5256584"/>
          </a:xfrm>
          <a:prstGeom prst="rect">
            <a:avLst/>
          </a:prstGeom>
        </p:spPr>
      </p:pic>
      <p:sp>
        <p:nvSpPr>
          <p:cNvPr id="8" name="TextBox 7"/>
          <p:cNvSpPr txBox="1"/>
          <p:nvPr/>
        </p:nvSpPr>
        <p:spPr>
          <a:xfrm>
            <a:off x="6084962" y="1917626"/>
            <a:ext cx="2016224" cy="1938992"/>
          </a:xfrm>
          <a:prstGeom prst="rect">
            <a:avLst/>
          </a:prstGeom>
          <a:noFill/>
        </p:spPr>
        <p:txBody>
          <a:bodyPr wrap="square" rtlCol="0">
            <a:spAutoFit/>
          </a:bodyPr>
          <a:lstStyle/>
          <a:p>
            <a:r>
              <a:rPr lang="en-NZ" sz="2400" dirty="0"/>
              <a:t>Better site: </a:t>
            </a:r>
          </a:p>
          <a:p>
            <a:endParaRPr lang="en-NZ" sz="2400" dirty="0"/>
          </a:p>
          <a:p>
            <a:r>
              <a:rPr lang="en-NZ" sz="2400" dirty="0"/>
              <a:t>Not visible from approach direction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PROXIMITY OF CONTROLS</a:t>
            </a:r>
          </a:p>
        </p:txBody>
      </p:sp>
      <p:sp>
        <p:nvSpPr>
          <p:cNvPr id="3" name="Content Placeholder 2"/>
          <p:cNvSpPr>
            <a:spLocks noGrp="1"/>
          </p:cNvSpPr>
          <p:nvPr>
            <p:ph idx="1"/>
          </p:nvPr>
        </p:nvSpPr>
        <p:spPr>
          <a:xfrm>
            <a:off x="501605" y="1600571"/>
            <a:ext cx="8231029" cy="5357615"/>
          </a:xfrm>
        </p:spPr>
        <p:txBody>
          <a:bodyPr>
            <a:normAutofit/>
          </a:bodyPr>
          <a:lstStyle/>
          <a:p>
            <a:r>
              <a:rPr lang="en-NZ" sz="2800" dirty="0"/>
              <a:t>On forest/farm maps controls must be no closer than </a:t>
            </a:r>
            <a:r>
              <a:rPr lang="en-NZ" sz="2800" b="1" dirty="0"/>
              <a:t>30m</a:t>
            </a:r>
            <a:r>
              <a:rPr lang="en-NZ" sz="2800" dirty="0"/>
              <a:t> apart </a:t>
            </a:r>
            <a:r>
              <a:rPr lang="en-NZ" sz="2800" b="1" dirty="0"/>
              <a:t>and</a:t>
            </a:r>
            <a:r>
              <a:rPr lang="en-NZ" sz="2800" dirty="0"/>
              <a:t> no closer than </a:t>
            </a:r>
            <a:r>
              <a:rPr lang="en-NZ" sz="2800" b="1" dirty="0"/>
              <a:t>60m</a:t>
            </a:r>
            <a:r>
              <a:rPr lang="en-NZ" sz="2800" dirty="0"/>
              <a:t> unless placed on distinctly different features in the terrain as well as on the map. </a:t>
            </a:r>
          </a:p>
          <a:p>
            <a:r>
              <a:rPr lang="en-NZ" sz="2800" dirty="0"/>
              <a:t>On Sprint maps controls must be no closer than 25m [15m straight line]</a:t>
            </a:r>
          </a:p>
          <a:p>
            <a:pPr marL="0" indent="0">
              <a:buNone/>
            </a:pPr>
            <a:endParaRPr lang="en-NZ" sz="2400" dirty="0"/>
          </a:p>
        </p:txBody>
      </p:sp>
    </p:spTree>
  </p:cSld>
  <p:clrMapOvr>
    <a:masterClrMapping/>
  </p:clrMapOvr>
  <p:extLst>
    <p:ext uri="{6950BFC3-D8DA-4A85-94F7-54DA5524770B}">
      <p188:commentRel xmlns:p188="http://schemas.microsoft.com/office/powerpoint/2018/8/main" r:id="rId3"/>
    </p:ext>
  </p:extLs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PROXIMITY OF CONTROLS</a:t>
            </a:r>
          </a:p>
        </p:txBody>
      </p:sp>
      <p:sp>
        <p:nvSpPr>
          <p:cNvPr id="6" name="TextBox 5"/>
          <p:cNvSpPr txBox="1"/>
          <p:nvPr/>
        </p:nvSpPr>
        <p:spPr>
          <a:xfrm>
            <a:off x="2412554" y="4869954"/>
            <a:ext cx="576164" cy="374659"/>
          </a:xfrm>
          <a:prstGeom prst="rect">
            <a:avLst/>
          </a:prstGeom>
          <a:noFill/>
        </p:spPr>
        <p:txBody>
          <a:bodyPr wrap="square" lIns="91444" tIns="45722" rIns="91444" bIns="45722" rtlCol="0">
            <a:spAutoFit/>
          </a:bodyPr>
          <a:lstStyle/>
          <a:p>
            <a:r>
              <a:rPr lang="en-NZ" dirty="0"/>
              <a:t>A</a:t>
            </a:r>
          </a:p>
        </p:txBody>
      </p:sp>
      <p:sp>
        <p:nvSpPr>
          <p:cNvPr id="7" name="TextBox 6"/>
          <p:cNvSpPr txBox="1"/>
          <p:nvPr/>
        </p:nvSpPr>
        <p:spPr>
          <a:xfrm>
            <a:off x="6459604" y="4869954"/>
            <a:ext cx="576164" cy="374659"/>
          </a:xfrm>
          <a:prstGeom prst="rect">
            <a:avLst/>
          </a:prstGeom>
          <a:noFill/>
        </p:spPr>
        <p:txBody>
          <a:bodyPr wrap="square" lIns="91444" tIns="45722" rIns="91444" bIns="45722" rtlCol="0">
            <a:spAutoFit/>
          </a:bodyPr>
          <a:lstStyle/>
          <a:p>
            <a:r>
              <a:rPr lang="en-NZ" dirty="0"/>
              <a:t>B</a:t>
            </a:r>
          </a:p>
        </p:txBody>
      </p:sp>
      <p:pic>
        <p:nvPicPr>
          <p:cNvPr id="10" name="Content Placeholder 9" descr="Control too close sml.jpg"/>
          <p:cNvPicPr>
            <a:picLocks noGrp="1" noChangeAspect="1"/>
          </p:cNvPicPr>
          <p:nvPr>
            <p:ph idx="1"/>
          </p:nvPr>
        </p:nvPicPr>
        <p:blipFill>
          <a:blip r:embed="rId3" cstate="print"/>
          <a:stretch>
            <a:fillRect/>
          </a:stretch>
        </p:blipFill>
        <p:spPr>
          <a:xfrm>
            <a:off x="900386" y="1557586"/>
            <a:ext cx="7148674" cy="3312368"/>
          </a:xfrm>
        </p:spPr>
      </p:pic>
      <p:sp>
        <p:nvSpPr>
          <p:cNvPr id="3" name="TextBox 2"/>
          <p:cNvSpPr txBox="1"/>
          <p:nvPr/>
        </p:nvSpPr>
        <p:spPr>
          <a:xfrm>
            <a:off x="3845738" y="4876963"/>
            <a:ext cx="1756845" cy="923330"/>
          </a:xfrm>
          <a:prstGeom prst="rect">
            <a:avLst/>
          </a:prstGeom>
          <a:noFill/>
        </p:spPr>
        <p:txBody>
          <a:bodyPr wrap="square" rtlCol="0">
            <a:spAutoFit/>
          </a:bodyPr>
          <a:lstStyle/>
          <a:p>
            <a:r>
              <a:rPr lang="en-NZ" dirty="0"/>
              <a:t>     1:10,000</a:t>
            </a:r>
          </a:p>
          <a:p>
            <a:r>
              <a:rPr lang="en-NZ" dirty="0"/>
              <a:t>Circles are </a:t>
            </a:r>
            <a:r>
              <a:rPr lang="en-NZ" u="sng" dirty="0"/>
              <a:t>75</a:t>
            </a:r>
            <a:r>
              <a:rPr lang="en-NZ" dirty="0"/>
              <a:t>m       diameter</a:t>
            </a:r>
          </a:p>
        </p:txBody>
      </p:sp>
    </p:spTree>
  </p:cSld>
  <p:clrMapOvr>
    <a:masterClrMapping/>
  </p:clrMapOvr>
  <p:extLst>
    <p:ext uri="{6950BFC3-D8DA-4A85-94F7-54DA5524770B}">
      <p188:commentRel xmlns:p188="http://schemas.microsoft.com/office/powerpoint/2018/8/main" r:id="rId2"/>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PROXIMITY OF CONTROLS</a:t>
            </a:r>
          </a:p>
        </p:txBody>
      </p:sp>
      <p:sp>
        <p:nvSpPr>
          <p:cNvPr id="6" name="TextBox 5"/>
          <p:cNvSpPr txBox="1"/>
          <p:nvPr/>
        </p:nvSpPr>
        <p:spPr>
          <a:xfrm>
            <a:off x="2412554" y="4869954"/>
            <a:ext cx="576164" cy="374659"/>
          </a:xfrm>
          <a:prstGeom prst="rect">
            <a:avLst/>
          </a:prstGeom>
          <a:noFill/>
        </p:spPr>
        <p:txBody>
          <a:bodyPr wrap="square" lIns="91444" tIns="45722" rIns="91444" bIns="45722" rtlCol="0">
            <a:spAutoFit/>
          </a:bodyPr>
          <a:lstStyle/>
          <a:p>
            <a:r>
              <a:rPr lang="en-NZ" dirty="0"/>
              <a:t>A</a:t>
            </a:r>
          </a:p>
        </p:txBody>
      </p:sp>
      <p:sp>
        <p:nvSpPr>
          <p:cNvPr id="7" name="TextBox 6"/>
          <p:cNvSpPr txBox="1"/>
          <p:nvPr/>
        </p:nvSpPr>
        <p:spPr>
          <a:xfrm>
            <a:off x="6517010" y="4797946"/>
            <a:ext cx="576164" cy="374659"/>
          </a:xfrm>
          <a:prstGeom prst="rect">
            <a:avLst/>
          </a:prstGeom>
          <a:noFill/>
        </p:spPr>
        <p:txBody>
          <a:bodyPr wrap="square" lIns="91444" tIns="45722" rIns="91444" bIns="45722" rtlCol="0">
            <a:spAutoFit/>
          </a:bodyPr>
          <a:lstStyle/>
          <a:p>
            <a:r>
              <a:rPr lang="en-NZ" dirty="0"/>
              <a:t>B</a:t>
            </a:r>
          </a:p>
        </p:txBody>
      </p:sp>
      <p:pic>
        <p:nvPicPr>
          <p:cNvPr id="10" name="Content Placeholder 9" descr="Control too close sml.jpg"/>
          <p:cNvPicPr>
            <a:picLocks noGrp="1" noChangeAspect="1"/>
          </p:cNvPicPr>
          <p:nvPr>
            <p:ph idx="1"/>
          </p:nvPr>
        </p:nvPicPr>
        <p:blipFill>
          <a:blip r:embed="rId2" cstate="print"/>
          <a:stretch>
            <a:fillRect/>
          </a:stretch>
        </p:blipFill>
        <p:spPr>
          <a:xfrm>
            <a:off x="900386" y="1557586"/>
            <a:ext cx="7148674" cy="3312368"/>
          </a:xfrm>
        </p:spPr>
      </p:pic>
      <p:sp>
        <p:nvSpPr>
          <p:cNvPr id="9" name="TextBox 8"/>
          <p:cNvSpPr txBox="1"/>
          <p:nvPr/>
        </p:nvSpPr>
        <p:spPr>
          <a:xfrm>
            <a:off x="900386" y="5229994"/>
            <a:ext cx="3672408" cy="1200329"/>
          </a:xfrm>
          <a:prstGeom prst="rect">
            <a:avLst/>
          </a:prstGeom>
          <a:noFill/>
        </p:spPr>
        <p:txBody>
          <a:bodyPr wrap="square" rtlCol="0">
            <a:spAutoFit/>
          </a:bodyPr>
          <a:lstStyle/>
          <a:p>
            <a:r>
              <a:rPr lang="en-NZ" sz="2400" dirty="0"/>
              <a:t>Unacceptable – less than 30m apart, even though different features</a:t>
            </a:r>
          </a:p>
        </p:txBody>
      </p:sp>
      <p:sp>
        <p:nvSpPr>
          <p:cNvPr id="8" name="TextBox 7"/>
          <p:cNvSpPr txBox="1"/>
          <p:nvPr/>
        </p:nvSpPr>
        <p:spPr>
          <a:xfrm>
            <a:off x="4040085" y="4872940"/>
            <a:ext cx="1368152" cy="374659"/>
          </a:xfrm>
          <a:prstGeom prst="rect">
            <a:avLst/>
          </a:prstGeom>
          <a:noFill/>
        </p:spPr>
        <p:txBody>
          <a:bodyPr wrap="square" rtlCol="0">
            <a:spAutoFit/>
          </a:bodyPr>
          <a:lstStyle/>
          <a:p>
            <a:r>
              <a:rPr lang="en-NZ" dirty="0"/>
              <a:t>1:10,000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FUNCTION OF THE CONTROLLER</a:t>
            </a:r>
          </a:p>
        </p:txBody>
      </p:sp>
      <p:sp>
        <p:nvSpPr>
          <p:cNvPr id="3" name="Content Placeholder 2"/>
          <p:cNvSpPr>
            <a:spLocks noGrp="1"/>
          </p:cNvSpPr>
          <p:nvPr>
            <p:ph idx="1"/>
          </p:nvPr>
        </p:nvSpPr>
        <p:spPr>
          <a:xfrm>
            <a:off x="457281" y="1600570"/>
            <a:ext cx="8220683" cy="4782235"/>
          </a:xfrm>
        </p:spPr>
        <p:txBody>
          <a:bodyPr/>
          <a:lstStyle/>
          <a:p>
            <a:r>
              <a:rPr lang="en-NZ" dirty="0"/>
              <a:t>The controller has the authority to require adjustments to be made if he or she deems them necessary to satisfy the requirements of the event.</a:t>
            </a:r>
          </a:p>
          <a:p>
            <a:endParaRPr lang="en-NZ" dirty="0"/>
          </a:p>
          <a:p>
            <a:r>
              <a:rPr lang="en-NZ" dirty="0"/>
              <a:t>You are the boss!</a:t>
            </a:r>
          </a:p>
          <a:p>
            <a:endParaRPr lang="en-NZ" dirty="0"/>
          </a:p>
          <a:p>
            <a:r>
              <a:rPr lang="en-NZ" dirty="0"/>
              <a:t>The buck stops with you!</a:t>
            </a:r>
          </a:p>
        </p:txBody>
      </p:sp>
      <p:pic>
        <p:nvPicPr>
          <p:cNvPr id="4" name="Picture 3" descr="1343905-tn_2024-Number-One-Cartoon-Character.jpg"/>
          <p:cNvPicPr>
            <a:picLocks noChangeAspect="1"/>
          </p:cNvPicPr>
          <p:nvPr/>
        </p:nvPicPr>
        <p:blipFill>
          <a:blip r:embed="rId2" cstate="print"/>
          <a:stretch>
            <a:fillRect/>
          </a:stretch>
        </p:blipFill>
        <p:spPr>
          <a:xfrm>
            <a:off x="5941185" y="3789918"/>
            <a:ext cx="1524265" cy="1524353"/>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PROXIMITY OF CONTROLS</a:t>
            </a:r>
          </a:p>
        </p:txBody>
      </p:sp>
      <p:sp>
        <p:nvSpPr>
          <p:cNvPr id="6" name="TextBox 5"/>
          <p:cNvSpPr txBox="1"/>
          <p:nvPr/>
        </p:nvSpPr>
        <p:spPr>
          <a:xfrm>
            <a:off x="2412554" y="4869954"/>
            <a:ext cx="576164" cy="374659"/>
          </a:xfrm>
          <a:prstGeom prst="rect">
            <a:avLst/>
          </a:prstGeom>
          <a:noFill/>
        </p:spPr>
        <p:txBody>
          <a:bodyPr wrap="square" lIns="91444" tIns="45722" rIns="91444" bIns="45722" rtlCol="0">
            <a:spAutoFit/>
          </a:bodyPr>
          <a:lstStyle/>
          <a:p>
            <a:r>
              <a:rPr lang="en-NZ" dirty="0"/>
              <a:t>A</a:t>
            </a:r>
          </a:p>
        </p:txBody>
      </p:sp>
      <p:sp>
        <p:nvSpPr>
          <p:cNvPr id="7" name="TextBox 6"/>
          <p:cNvSpPr txBox="1"/>
          <p:nvPr/>
        </p:nvSpPr>
        <p:spPr>
          <a:xfrm>
            <a:off x="6517010" y="4797946"/>
            <a:ext cx="576164" cy="374659"/>
          </a:xfrm>
          <a:prstGeom prst="rect">
            <a:avLst/>
          </a:prstGeom>
          <a:noFill/>
        </p:spPr>
        <p:txBody>
          <a:bodyPr wrap="square" lIns="91444" tIns="45722" rIns="91444" bIns="45722" rtlCol="0">
            <a:spAutoFit/>
          </a:bodyPr>
          <a:lstStyle/>
          <a:p>
            <a:r>
              <a:rPr lang="en-NZ" dirty="0"/>
              <a:t>B</a:t>
            </a:r>
          </a:p>
        </p:txBody>
      </p:sp>
      <p:pic>
        <p:nvPicPr>
          <p:cNvPr id="10" name="Content Placeholder 9" descr="Control too close sml.jpg"/>
          <p:cNvPicPr>
            <a:picLocks noGrp="1" noChangeAspect="1"/>
          </p:cNvPicPr>
          <p:nvPr>
            <p:ph idx="1"/>
          </p:nvPr>
        </p:nvPicPr>
        <p:blipFill>
          <a:blip r:embed="rId2" cstate="print"/>
          <a:stretch>
            <a:fillRect/>
          </a:stretch>
        </p:blipFill>
        <p:spPr>
          <a:xfrm>
            <a:off x="900386" y="1557586"/>
            <a:ext cx="7148674" cy="3312368"/>
          </a:xfrm>
        </p:spPr>
      </p:pic>
      <p:sp>
        <p:nvSpPr>
          <p:cNvPr id="9" name="TextBox 8"/>
          <p:cNvSpPr txBox="1"/>
          <p:nvPr/>
        </p:nvSpPr>
        <p:spPr>
          <a:xfrm>
            <a:off x="900386" y="5229994"/>
            <a:ext cx="3672408" cy="1200329"/>
          </a:xfrm>
          <a:prstGeom prst="rect">
            <a:avLst/>
          </a:prstGeom>
          <a:noFill/>
        </p:spPr>
        <p:txBody>
          <a:bodyPr wrap="square" rtlCol="0">
            <a:spAutoFit/>
          </a:bodyPr>
          <a:lstStyle/>
          <a:p>
            <a:r>
              <a:rPr lang="en-NZ" sz="2400" dirty="0"/>
              <a:t>Unacceptable – less than 30m apart, even though different features</a:t>
            </a:r>
          </a:p>
        </p:txBody>
      </p:sp>
      <p:sp>
        <p:nvSpPr>
          <p:cNvPr id="11" name="TextBox 10"/>
          <p:cNvSpPr txBox="1"/>
          <p:nvPr/>
        </p:nvSpPr>
        <p:spPr>
          <a:xfrm>
            <a:off x="4716810" y="5157986"/>
            <a:ext cx="3672408" cy="1569660"/>
          </a:xfrm>
          <a:prstGeom prst="rect">
            <a:avLst/>
          </a:prstGeom>
          <a:noFill/>
        </p:spPr>
        <p:txBody>
          <a:bodyPr wrap="square" rtlCol="0">
            <a:spAutoFit/>
          </a:bodyPr>
          <a:lstStyle/>
          <a:p>
            <a:r>
              <a:rPr lang="en-NZ" sz="2400" dirty="0"/>
              <a:t>Acceptable – more than 30m but less than 60m apart. OK because on quite different features</a:t>
            </a:r>
          </a:p>
        </p:txBody>
      </p:sp>
      <p:sp>
        <p:nvSpPr>
          <p:cNvPr id="8" name="TextBox 7"/>
          <p:cNvSpPr txBox="1"/>
          <p:nvPr/>
        </p:nvSpPr>
        <p:spPr>
          <a:xfrm>
            <a:off x="4040085" y="4872940"/>
            <a:ext cx="1368152" cy="374659"/>
          </a:xfrm>
          <a:prstGeom prst="rect">
            <a:avLst/>
          </a:prstGeom>
          <a:noFill/>
        </p:spPr>
        <p:txBody>
          <a:bodyPr wrap="square" rtlCol="0">
            <a:spAutoFit/>
          </a:bodyPr>
          <a:lstStyle/>
          <a:p>
            <a:r>
              <a:rPr lang="en-NZ" dirty="0"/>
              <a:t>1:10,000</a:t>
            </a:r>
          </a:p>
        </p:txBody>
      </p:sp>
    </p:spTree>
    <p:extLst>
      <p:ext uri="{BB962C8B-B14F-4D97-AF65-F5344CB8AC3E}">
        <p14:creationId xmlns:p14="http://schemas.microsoft.com/office/powerpoint/2010/main" val="27168922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PROXIMITY OF CONTROLS</a:t>
            </a:r>
          </a:p>
        </p:txBody>
      </p:sp>
      <p:sp>
        <p:nvSpPr>
          <p:cNvPr id="6" name="TextBox 5"/>
          <p:cNvSpPr txBox="1"/>
          <p:nvPr/>
        </p:nvSpPr>
        <p:spPr>
          <a:xfrm>
            <a:off x="1785560" y="4414892"/>
            <a:ext cx="576164" cy="374659"/>
          </a:xfrm>
          <a:prstGeom prst="rect">
            <a:avLst/>
          </a:prstGeom>
          <a:noFill/>
        </p:spPr>
        <p:txBody>
          <a:bodyPr wrap="square" lIns="91444" tIns="45722" rIns="91444" bIns="45722" rtlCol="0">
            <a:spAutoFit/>
          </a:bodyPr>
          <a:lstStyle/>
          <a:p>
            <a:r>
              <a:rPr lang="en-NZ" dirty="0"/>
              <a:t>A</a:t>
            </a:r>
          </a:p>
        </p:txBody>
      </p:sp>
      <p:sp>
        <p:nvSpPr>
          <p:cNvPr id="7" name="TextBox 6"/>
          <p:cNvSpPr txBox="1"/>
          <p:nvPr/>
        </p:nvSpPr>
        <p:spPr>
          <a:xfrm>
            <a:off x="6277839" y="4369371"/>
            <a:ext cx="576164" cy="374659"/>
          </a:xfrm>
          <a:prstGeom prst="rect">
            <a:avLst/>
          </a:prstGeom>
          <a:noFill/>
        </p:spPr>
        <p:txBody>
          <a:bodyPr wrap="square" lIns="91444" tIns="45722" rIns="91444" bIns="45722" rtlCol="0">
            <a:spAutoFit/>
          </a:bodyPr>
          <a:lstStyle/>
          <a:p>
            <a:r>
              <a:rPr lang="en-NZ" dirty="0"/>
              <a:t>B</a:t>
            </a:r>
          </a:p>
        </p:txBody>
      </p:sp>
      <p:sp>
        <p:nvSpPr>
          <p:cNvPr id="3" name="TextBox 2"/>
          <p:cNvSpPr txBox="1"/>
          <p:nvPr/>
        </p:nvSpPr>
        <p:spPr>
          <a:xfrm>
            <a:off x="3662534" y="4349861"/>
            <a:ext cx="1692188" cy="1200329"/>
          </a:xfrm>
          <a:prstGeom prst="rect">
            <a:avLst/>
          </a:prstGeom>
          <a:noFill/>
        </p:spPr>
        <p:txBody>
          <a:bodyPr wrap="square" rtlCol="0">
            <a:spAutoFit/>
          </a:bodyPr>
          <a:lstStyle/>
          <a:p>
            <a:r>
              <a:rPr lang="en-NZ" dirty="0"/>
              <a:t>      1:4,000</a:t>
            </a:r>
          </a:p>
          <a:p>
            <a:r>
              <a:rPr lang="en-NZ" dirty="0"/>
              <a:t>Circles are 24m diameter</a:t>
            </a:r>
          </a:p>
          <a:p>
            <a:endParaRPr lang="en-NZ"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30" y="1579446"/>
            <a:ext cx="3171825" cy="25527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3271" y="1607564"/>
            <a:ext cx="3171825" cy="2552700"/>
          </a:xfrm>
          <a:prstGeom prst="rect">
            <a:avLst/>
          </a:prstGeom>
        </p:spPr>
      </p:pic>
    </p:spTree>
    <p:extLst>
      <p:ext uri="{BB962C8B-B14F-4D97-AF65-F5344CB8AC3E}">
        <p14:creationId xmlns:p14="http://schemas.microsoft.com/office/powerpoint/2010/main" val="29194402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PROXIMITY OF CONTROLS</a:t>
            </a:r>
          </a:p>
        </p:txBody>
      </p:sp>
      <p:sp>
        <p:nvSpPr>
          <p:cNvPr id="6" name="TextBox 5"/>
          <p:cNvSpPr txBox="1"/>
          <p:nvPr/>
        </p:nvSpPr>
        <p:spPr>
          <a:xfrm>
            <a:off x="1785560" y="4414892"/>
            <a:ext cx="576164" cy="374659"/>
          </a:xfrm>
          <a:prstGeom prst="rect">
            <a:avLst/>
          </a:prstGeom>
          <a:noFill/>
        </p:spPr>
        <p:txBody>
          <a:bodyPr wrap="square" lIns="91444" tIns="45722" rIns="91444" bIns="45722" rtlCol="0">
            <a:spAutoFit/>
          </a:bodyPr>
          <a:lstStyle/>
          <a:p>
            <a:r>
              <a:rPr lang="en-NZ" dirty="0"/>
              <a:t>A</a:t>
            </a:r>
          </a:p>
        </p:txBody>
      </p:sp>
      <p:sp>
        <p:nvSpPr>
          <p:cNvPr id="7" name="TextBox 6"/>
          <p:cNvSpPr txBox="1"/>
          <p:nvPr/>
        </p:nvSpPr>
        <p:spPr>
          <a:xfrm>
            <a:off x="6277839" y="4369371"/>
            <a:ext cx="576164" cy="374659"/>
          </a:xfrm>
          <a:prstGeom prst="rect">
            <a:avLst/>
          </a:prstGeom>
          <a:noFill/>
        </p:spPr>
        <p:txBody>
          <a:bodyPr wrap="square" lIns="91444" tIns="45722" rIns="91444" bIns="45722" rtlCol="0">
            <a:spAutoFit/>
          </a:bodyPr>
          <a:lstStyle/>
          <a:p>
            <a:r>
              <a:rPr lang="en-NZ" dirty="0"/>
              <a:t>B</a:t>
            </a:r>
          </a:p>
        </p:txBody>
      </p:sp>
      <p:sp>
        <p:nvSpPr>
          <p:cNvPr id="3" name="TextBox 2"/>
          <p:cNvSpPr txBox="1"/>
          <p:nvPr/>
        </p:nvSpPr>
        <p:spPr>
          <a:xfrm>
            <a:off x="3888718" y="4349861"/>
            <a:ext cx="1368152" cy="374659"/>
          </a:xfrm>
          <a:prstGeom prst="rect">
            <a:avLst/>
          </a:prstGeom>
          <a:noFill/>
        </p:spPr>
        <p:txBody>
          <a:bodyPr wrap="square" rtlCol="0">
            <a:spAutoFit/>
          </a:bodyPr>
          <a:lstStyle/>
          <a:p>
            <a:r>
              <a:rPr lang="en-NZ" dirty="0"/>
              <a:t>1:4,000</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30" y="1579446"/>
            <a:ext cx="3171825" cy="25527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3271" y="1607564"/>
            <a:ext cx="3171825" cy="2552700"/>
          </a:xfrm>
          <a:prstGeom prst="rect">
            <a:avLst/>
          </a:prstGeom>
        </p:spPr>
      </p:pic>
      <p:sp>
        <p:nvSpPr>
          <p:cNvPr id="4" name="TextBox 3"/>
          <p:cNvSpPr txBox="1"/>
          <p:nvPr/>
        </p:nvSpPr>
        <p:spPr>
          <a:xfrm>
            <a:off x="705490" y="5056877"/>
            <a:ext cx="2736304" cy="1569660"/>
          </a:xfrm>
          <a:prstGeom prst="rect">
            <a:avLst/>
          </a:prstGeom>
          <a:noFill/>
        </p:spPr>
        <p:txBody>
          <a:bodyPr wrap="square" rtlCol="0">
            <a:spAutoFit/>
          </a:bodyPr>
          <a:lstStyle/>
          <a:p>
            <a:r>
              <a:rPr lang="en-NZ" sz="2400" dirty="0"/>
              <a:t>Unacceptable – less than 15m apart, even though different features</a:t>
            </a:r>
          </a:p>
        </p:txBody>
      </p:sp>
      <p:sp>
        <p:nvSpPr>
          <p:cNvPr id="9" name="TextBox 8"/>
          <p:cNvSpPr txBox="1"/>
          <p:nvPr/>
        </p:nvSpPr>
        <p:spPr>
          <a:xfrm>
            <a:off x="5138792" y="5085978"/>
            <a:ext cx="3322434" cy="1569660"/>
          </a:xfrm>
          <a:prstGeom prst="rect">
            <a:avLst/>
          </a:prstGeom>
          <a:noFill/>
        </p:spPr>
        <p:txBody>
          <a:bodyPr wrap="square" rtlCol="0">
            <a:spAutoFit/>
          </a:bodyPr>
          <a:lstStyle/>
          <a:p>
            <a:r>
              <a:rPr lang="en-NZ" sz="2400" dirty="0"/>
              <a:t>Acceptable – less than 30m but more than 15m apart. OK because on different features</a:t>
            </a:r>
          </a:p>
        </p:txBody>
      </p:sp>
    </p:spTree>
    <p:extLst>
      <p:ext uri="{BB962C8B-B14F-4D97-AF65-F5344CB8AC3E}">
        <p14:creationId xmlns:p14="http://schemas.microsoft.com/office/powerpoint/2010/main" val="25057772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PROXIMITY OF CONTROLS</a:t>
            </a:r>
          </a:p>
        </p:txBody>
      </p:sp>
      <p:sp>
        <p:nvSpPr>
          <p:cNvPr id="6" name="TextBox 5"/>
          <p:cNvSpPr txBox="1"/>
          <p:nvPr/>
        </p:nvSpPr>
        <p:spPr>
          <a:xfrm>
            <a:off x="2340546" y="4653930"/>
            <a:ext cx="576164" cy="374659"/>
          </a:xfrm>
          <a:prstGeom prst="rect">
            <a:avLst/>
          </a:prstGeom>
          <a:noFill/>
        </p:spPr>
        <p:txBody>
          <a:bodyPr wrap="square" lIns="91444" tIns="45722" rIns="91444" bIns="45722" rtlCol="0">
            <a:spAutoFit/>
          </a:bodyPr>
          <a:lstStyle/>
          <a:p>
            <a:r>
              <a:rPr lang="en-NZ" dirty="0"/>
              <a:t>A</a:t>
            </a:r>
          </a:p>
        </p:txBody>
      </p:sp>
      <p:sp>
        <p:nvSpPr>
          <p:cNvPr id="7" name="TextBox 6"/>
          <p:cNvSpPr txBox="1"/>
          <p:nvPr/>
        </p:nvSpPr>
        <p:spPr>
          <a:xfrm>
            <a:off x="6589018" y="4653930"/>
            <a:ext cx="576164" cy="374659"/>
          </a:xfrm>
          <a:prstGeom prst="rect">
            <a:avLst/>
          </a:prstGeom>
          <a:noFill/>
        </p:spPr>
        <p:txBody>
          <a:bodyPr wrap="square" lIns="91444" tIns="45722" rIns="91444" bIns="45722" rtlCol="0">
            <a:spAutoFit/>
          </a:bodyPr>
          <a:lstStyle/>
          <a:p>
            <a:r>
              <a:rPr lang="en-NZ" dirty="0"/>
              <a:t>B</a:t>
            </a:r>
          </a:p>
        </p:txBody>
      </p:sp>
      <p:pic>
        <p:nvPicPr>
          <p:cNvPr id="11" name="Picture 10" descr="Control too close 2.jpg"/>
          <p:cNvPicPr>
            <a:picLocks noChangeAspect="1"/>
          </p:cNvPicPr>
          <p:nvPr/>
        </p:nvPicPr>
        <p:blipFill>
          <a:blip r:embed="rId2" cstate="print"/>
          <a:stretch>
            <a:fillRect/>
          </a:stretch>
        </p:blipFill>
        <p:spPr>
          <a:xfrm>
            <a:off x="540346" y="1629594"/>
            <a:ext cx="8239166" cy="3096344"/>
          </a:xfrm>
          <a:prstGeom prst="rect">
            <a:avLst/>
          </a:prstGeom>
        </p:spPr>
      </p:pic>
      <p:sp>
        <p:nvSpPr>
          <p:cNvPr id="8" name="TextBox 7"/>
          <p:cNvSpPr txBox="1"/>
          <p:nvPr/>
        </p:nvSpPr>
        <p:spPr>
          <a:xfrm>
            <a:off x="4047898" y="4653929"/>
            <a:ext cx="1368152" cy="374659"/>
          </a:xfrm>
          <a:prstGeom prst="rect">
            <a:avLst/>
          </a:prstGeom>
          <a:noFill/>
        </p:spPr>
        <p:txBody>
          <a:bodyPr wrap="square" rtlCol="0">
            <a:spAutoFit/>
          </a:bodyPr>
          <a:lstStyle/>
          <a:p>
            <a:r>
              <a:rPr lang="en-NZ" dirty="0"/>
              <a:t>1:10,000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PROXIMITY OF CONTROLS</a:t>
            </a:r>
          </a:p>
        </p:txBody>
      </p:sp>
      <p:sp>
        <p:nvSpPr>
          <p:cNvPr id="6" name="TextBox 5"/>
          <p:cNvSpPr txBox="1"/>
          <p:nvPr/>
        </p:nvSpPr>
        <p:spPr>
          <a:xfrm>
            <a:off x="2340546" y="4653930"/>
            <a:ext cx="576164" cy="374659"/>
          </a:xfrm>
          <a:prstGeom prst="rect">
            <a:avLst/>
          </a:prstGeom>
          <a:noFill/>
        </p:spPr>
        <p:txBody>
          <a:bodyPr wrap="square" lIns="91444" tIns="45722" rIns="91444" bIns="45722" rtlCol="0">
            <a:spAutoFit/>
          </a:bodyPr>
          <a:lstStyle/>
          <a:p>
            <a:r>
              <a:rPr lang="en-NZ" dirty="0"/>
              <a:t>A</a:t>
            </a:r>
          </a:p>
        </p:txBody>
      </p:sp>
      <p:sp>
        <p:nvSpPr>
          <p:cNvPr id="7" name="TextBox 6"/>
          <p:cNvSpPr txBox="1"/>
          <p:nvPr/>
        </p:nvSpPr>
        <p:spPr>
          <a:xfrm>
            <a:off x="6589018" y="4653930"/>
            <a:ext cx="576164" cy="374659"/>
          </a:xfrm>
          <a:prstGeom prst="rect">
            <a:avLst/>
          </a:prstGeom>
          <a:noFill/>
        </p:spPr>
        <p:txBody>
          <a:bodyPr wrap="square" lIns="91444" tIns="45722" rIns="91444" bIns="45722" rtlCol="0">
            <a:spAutoFit/>
          </a:bodyPr>
          <a:lstStyle/>
          <a:p>
            <a:r>
              <a:rPr lang="en-NZ" dirty="0"/>
              <a:t>B</a:t>
            </a:r>
          </a:p>
        </p:txBody>
      </p:sp>
      <p:pic>
        <p:nvPicPr>
          <p:cNvPr id="11" name="Picture 10" descr="Control too close 2.jpg"/>
          <p:cNvPicPr>
            <a:picLocks noChangeAspect="1"/>
          </p:cNvPicPr>
          <p:nvPr/>
        </p:nvPicPr>
        <p:blipFill>
          <a:blip r:embed="rId2" cstate="print"/>
          <a:stretch>
            <a:fillRect/>
          </a:stretch>
        </p:blipFill>
        <p:spPr>
          <a:xfrm>
            <a:off x="540346" y="1629594"/>
            <a:ext cx="8239166" cy="3096344"/>
          </a:xfrm>
          <a:prstGeom prst="rect">
            <a:avLst/>
          </a:prstGeom>
        </p:spPr>
      </p:pic>
      <p:sp>
        <p:nvSpPr>
          <p:cNvPr id="13" name="TextBox 12"/>
          <p:cNvSpPr txBox="1"/>
          <p:nvPr/>
        </p:nvSpPr>
        <p:spPr>
          <a:xfrm>
            <a:off x="756370" y="5085978"/>
            <a:ext cx="3744416" cy="1200329"/>
          </a:xfrm>
          <a:prstGeom prst="rect">
            <a:avLst/>
          </a:prstGeom>
          <a:noFill/>
        </p:spPr>
        <p:txBody>
          <a:bodyPr wrap="square" rtlCol="0">
            <a:spAutoFit/>
          </a:bodyPr>
          <a:lstStyle/>
          <a:p>
            <a:r>
              <a:rPr lang="en-NZ" sz="2400" dirty="0"/>
              <a:t>Unacceptable – on similar features and less than 60m apart</a:t>
            </a:r>
          </a:p>
        </p:txBody>
      </p:sp>
      <p:sp>
        <p:nvSpPr>
          <p:cNvPr id="8" name="TextBox 7"/>
          <p:cNvSpPr txBox="1"/>
          <p:nvPr/>
        </p:nvSpPr>
        <p:spPr>
          <a:xfrm>
            <a:off x="4060912" y="4653930"/>
            <a:ext cx="1368152" cy="374659"/>
          </a:xfrm>
          <a:prstGeom prst="rect">
            <a:avLst/>
          </a:prstGeom>
          <a:noFill/>
        </p:spPr>
        <p:txBody>
          <a:bodyPr wrap="square" rtlCol="0">
            <a:spAutoFit/>
          </a:bodyPr>
          <a:lstStyle/>
          <a:p>
            <a:r>
              <a:rPr lang="en-NZ" dirty="0"/>
              <a:t>1:10,000</a:t>
            </a:r>
          </a:p>
        </p:txBody>
      </p:sp>
    </p:spTree>
    <p:extLst>
      <p:ext uri="{BB962C8B-B14F-4D97-AF65-F5344CB8AC3E}">
        <p14:creationId xmlns:p14="http://schemas.microsoft.com/office/powerpoint/2010/main" val="12120644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PROXIMITY OF CONTROLS</a:t>
            </a:r>
          </a:p>
        </p:txBody>
      </p:sp>
      <p:sp>
        <p:nvSpPr>
          <p:cNvPr id="6" name="TextBox 5"/>
          <p:cNvSpPr txBox="1"/>
          <p:nvPr/>
        </p:nvSpPr>
        <p:spPr>
          <a:xfrm>
            <a:off x="2340546" y="4653930"/>
            <a:ext cx="576164" cy="374659"/>
          </a:xfrm>
          <a:prstGeom prst="rect">
            <a:avLst/>
          </a:prstGeom>
          <a:noFill/>
        </p:spPr>
        <p:txBody>
          <a:bodyPr wrap="square" lIns="91444" tIns="45722" rIns="91444" bIns="45722" rtlCol="0">
            <a:spAutoFit/>
          </a:bodyPr>
          <a:lstStyle/>
          <a:p>
            <a:r>
              <a:rPr lang="en-NZ" dirty="0"/>
              <a:t>A</a:t>
            </a:r>
          </a:p>
        </p:txBody>
      </p:sp>
      <p:sp>
        <p:nvSpPr>
          <p:cNvPr id="7" name="TextBox 6"/>
          <p:cNvSpPr txBox="1"/>
          <p:nvPr/>
        </p:nvSpPr>
        <p:spPr>
          <a:xfrm>
            <a:off x="6589018" y="4653930"/>
            <a:ext cx="576164" cy="374659"/>
          </a:xfrm>
          <a:prstGeom prst="rect">
            <a:avLst/>
          </a:prstGeom>
          <a:noFill/>
        </p:spPr>
        <p:txBody>
          <a:bodyPr wrap="square" lIns="91444" tIns="45722" rIns="91444" bIns="45722" rtlCol="0">
            <a:spAutoFit/>
          </a:bodyPr>
          <a:lstStyle/>
          <a:p>
            <a:r>
              <a:rPr lang="en-NZ" dirty="0"/>
              <a:t>B</a:t>
            </a:r>
          </a:p>
        </p:txBody>
      </p:sp>
      <p:pic>
        <p:nvPicPr>
          <p:cNvPr id="11" name="Picture 10" descr="Control too close 2.jpg"/>
          <p:cNvPicPr>
            <a:picLocks noChangeAspect="1"/>
          </p:cNvPicPr>
          <p:nvPr/>
        </p:nvPicPr>
        <p:blipFill>
          <a:blip r:embed="rId2" cstate="print"/>
          <a:stretch>
            <a:fillRect/>
          </a:stretch>
        </p:blipFill>
        <p:spPr>
          <a:xfrm>
            <a:off x="540346" y="1629594"/>
            <a:ext cx="8239166" cy="3096344"/>
          </a:xfrm>
          <a:prstGeom prst="rect">
            <a:avLst/>
          </a:prstGeom>
        </p:spPr>
      </p:pic>
      <p:sp>
        <p:nvSpPr>
          <p:cNvPr id="13" name="TextBox 12"/>
          <p:cNvSpPr txBox="1"/>
          <p:nvPr/>
        </p:nvSpPr>
        <p:spPr>
          <a:xfrm>
            <a:off x="756370" y="5085978"/>
            <a:ext cx="3744416" cy="1200329"/>
          </a:xfrm>
          <a:prstGeom prst="rect">
            <a:avLst/>
          </a:prstGeom>
          <a:noFill/>
        </p:spPr>
        <p:txBody>
          <a:bodyPr wrap="square" rtlCol="0">
            <a:spAutoFit/>
          </a:bodyPr>
          <a:lstStyle/>
          <a:p>
            <a:r>
              <a:rPr lang="en-NZ" sz="2400" dirty="0"/>
              <a:t>Unacceptable – on similar features and less than 60m apart</a:t>
            </a:r>
          </a:p>
        </p:txBody>
      </p:sp>
      <p:sp>
        <p:nvSpPr>
          <p:cNvPr id="15" name="TextBox 14"/>
          <p:cNvSpPr txBox="1"/>
          <p:nvPr/>
        </p:nvSpPr>
        <p:spPr>
          <a:xfrm>
            <a:off x="4788818" y="5085978"/>
            <a:ext cx="3744416" cy="1200329"/>
          </a:xfrm>
          <a:prstGeom prst="rect">
            <a:avLst/>
          </a:prstGeom>
          <a:noFill/>
        </p:spPr>
        <p:txBody>
          <a:bodyPr wrap="square" rtlCol="0">
            <a:spAutoFit/>
          </a:bodyPr>
          <a:lstStyle/>
          <a:p>
            <a:r>
              <a:rPr lang="en-NZ" sz="2400" dirty="0"/>
              <a:t>Acceptable – on similar features but more than 60m apart</a:t>
            </a:r>
          </a:p>
        </p:txBody>
      </p:sp>
      <p:sp>
        <p:nvSpPr>
          <p:cNvPr id="8" name="TextBox 7"/>
          <p:cNvSpPr txBox="1"/>
          <p:nvPr/>
        </p:nvSpPr>
        <p:spPr>
          <a:xfrm>
            <a:off x="4059178" y="4653929"/>
            <a:ext cx="1368152" cy="374659"/>
          </a:xfrm>
          <a:prstGeom prst="rect">
            <a:avLst/>
          </a:prstGeom>
          <a:noFill/>
        </p:spPr>
        <p:txBody>
          <a:bodyPr wrap="square" rtlCol="0">
            <a:spAutoFit/>
          </a:bodyPr>
          <a:lstStyle/>
          <a:p>
            <a:r>
              <a:rPr lang="en-NZ" dirty="0"/>
              <a:t>1:10,000</a:t>
            </a:r>
          </a:p>
        </p:txBody>
      </p:sp>
    </p:spTree>
    <p:extLst>
      <p:ext uri="{BB962C8B-B14F-4D97-AF65-F5344CB8AC3E}">
        <p14:creationId xmlns:p14="http://schemas.microsoft.com/office/powerpoint/2010/main" val="40735252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PROXIMITY OF CONTROLS</a:t>
            </a:r>
          </a:p>
        </p:txBody>
      </p:sp>
      <p:sp>
        <p:nvSpPr>
          <p:cNvPr id="6" name="TextBox 5"/>
          <p:cNvSpPr txBox="1"/>
          <p:nvPr/>
        </p:nvSpPr>
        <p:spPr>
          <a:xfrm>
            <a:off x="1476670" y="4263418"/>
            <a:ext cx="576164" cy="374659"/>
          </a:xfrm>
          <a:prstGeom prst="rect">
            <a:avLst/>
          </a:prstGeom>
          <a:noFill/>
        </p:spPr>
        <p:txBody>
          <a:bodyPr wrap="square" lIns="91444" tIns="45722" rIns="91444" bIns="45722" rtlCol="0">
            <a:spAutoFit/>
          </a:bodyPr>
          <a:lstStyle/>
          <a:p>
            <a:r>
              <a:rPr lang="en-NZ" dirty="0"/>
              <a:t>A</a:t>
            </a:r>
          </a:p>
        </p:txBody>
      </p:sp>
      <p:sp>
        <p:nvSpPr>
          <p:cNvPr id="7" name="TextBox 6"/>
          <p:cNvSpPr txBox="1"/>
          <p:nvPr/>
        </p:nvSpPr>
        <p:spPr>
          <a:xfrm>
            <a:off x="4703271" y="4240213"/>
            <a:ext cx="576164" cy="374659"/>
          </a:xfrm>
          <a:prstGeom prst="rect">
            <a:avLst/>
          </a:prstGeom>
          <a:noFill/>
        </p:spPr>
        <p:txBody>
          <a:bodyPr wrap="square" lIns="91444" tIns="45722" rIns="91444" bIns="45722" rtlCol="0">
            <a:spAutoFit/>
          </a:bodyPr>
          <a:lstStyle/>
          <a:p>
            <a:r>
              <a:rPr lang="en-NZ" dirty="0"/>
              <a:t>B</a:t>
            </a:r>
          </a:p>
        </p:txBody>
      </p:sp>
      <p:sp>
        <p:nvSpPr>
          <p:cNvPr id="3" name="TextBox 2"/>
          <p:cNvSpPr txBox="1"/>
          <p:nvPr/>
        </p:nvSpPr>
        <p:spPr>
          <a:xfrm>
            <a:off x="2975479" y="4237549"/>
            <a:ext cx="1368152" cy="374659"/>
          </a:xfrm>
          <a:prstGeom prst="rect">
            <a:avLst/>
          </a:prstGeom>
          <a:noFill/>
        </p:spPr>
        <p:txBody>
          <a:bodyPr wrap="square" rtlCol="0">
            <a:spAutoFit/>
          </a:bodyPr>
          <a:lstStyle/>
          <a:p>
            <a:r>
              <a:rPr lang="en-NZ" dirty="0"/>
              <a:t>1:4,000</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7721" y="1624748"/>
            <a:ext cx="2992880" cy="240868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954" y="1624748"/>
            <a:ext cx="2992880" cy="2408684"/>
          </a:xfrm>
          <a:prstGeom prst="rect">
            <a:avLst/>
          </a:prstGeom>
        </p:spPr>
      </p:pic>
      <p:sp>
        <p:nvSpPr>
          <p:cNvPr id="11" name="TextBox 10"/>
          <p:cNvSpPr txBox="1"/>
          <p:nvPr/>
        </p:nvSpPr>
        <p:spPr>
          <a:xfrm>
            <a:off x="7486443" y="4240213"/>
            <a:ext cx="488328" cy="369332"/>
          </a:xfrm>
          <a:prstGeom prst="rect">
            <a:avLst/>
          </a:prstGeom>
          <a:noFill/>
        </p:spPr>
        <p:txBody>
          <a:bodyPr wrap="square" rtlCol="0">
            <a:spAutoFit/>
          </a:bodyPr>
          <a:lstStyle/>
          <a:p>
            <a:r>
              <a:rPr lang="en-NZ" dirty="0"/>
              <a:t>C</a:t>
            </a:r>
          </a:p>
        </p:txBody>
      </p:sp>
      <p:pic>
        <p:nvPicPr>
          <p:cNvPr id="12" name="Content Placeholder 11"/>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25651" y="1658139"/>
            <a:ext cx="3002070" cy="2416081"/>
          </a:xfrm>
        </p:spPr>
      </p:pic>
    </p:spTree>
    <p:extLst>
      <p:ext uri="{BB962C8B-B14F-4D97-AF65-F5344CB8AC3E}">
        <p14:creationId xmlns:p14="http://schemas.microsoft.com/office/powerpoint/2010/main" val="12577835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PROXIMITY OF CONTROLS</a:t>
            </a:r>
          </a:p>
        </p:txBody>
      </p:sp>
      <p:sp>
        <p:nvSpPr>
          <p:cNvPr id="6" name="TextBox 5"/>
          <p:cNvSpPr txBox="1"/>
          <p:nvPr/>
        </p:nvSpPr>
        <p:spPr>
          <a:xfrm>
            <a:off x="1476670" y="4263418"/>
            <a:ext cx="576164" cy="374659"/>
          </a:xfrm>
          <a:prstGeom prst="rect">
            <a:avLst/>
          </a:prstGeom>
          <a:noFill/>
        </p:spPr>
        <p:txBody>
          <a:bodyPr wrap="square" lIns="91444" tIns="45722" rIns="91444" bIns="45722" rtlCol="0">
            <a:spAutoFit/>
          </a:bodyPr>
          <a:lstStyle/>
          <a:p>
            <a:r>
              <a:rPr lang="en-NZ" dirty="0"/>
              <a:t>A</a:t>
            </a:r>
          </a:p>
        </p:txBody>
      </p:sp>
      <p:sp>
        <p:nvSpPr>
          <p:cNvPr id="7" name="TextBox 6"/>
          <p:cNvSpPr txBox="1"/>
          <p:nvPr/>
        </p:nvSpPr>
        <p:spPr>
          <a:xfrm>
            <a:off x="4703271" y="4240213"/>
            <a:ext cx="576164" cy="374659"/>
          </a:xfrm>
          <a:prstGeom prst="rect">
            <a:avLst/>
          </a:prstGeom>
          <a:noFill/>
        </p:spPr>
        <p:txBody>
          <a:bodyPr wrap="square" lIns="91444" tIns="45722" rIns="91444" bIns="45722" rtlCol="0">
            <a:spAutoFit/>
          </a:bodyPr>
          <a:lstStyle/>
          <a:p>
            <a:r>
              <a:rPr lang="en-NZ" dirty="0"/>
              <a:t>B</a:t>
            </a:r>
          </a:p>
        </p:txBody>
      </p:sp>
      <p:sp>
        <p:nvSpPr>
          <p:cNvPr id="3" name="TextBox 2"/>
          <p:cNvSpPr txBox="1"/>
          <p:nvPr/>
        </p:nvSpPr>
        <p:spPr>
          <a:xfrm>
            <a:off x="2975479" y="4237549"/>
            <a:ext cx="1368152" cy="374659"/>
          </a:xfrm>
          <a:prstGeom prst="rect">
            <a:avLst/>
          </a:prstGeom>
          <a:noFill/>
        </p:spPr>
        <p:txBody>
          <a:bodyPr wrap="square" rtlCol="0">
            <a:spAutoFit/>
          </a:bodyPr>
          <a:lstStyle/>
          <a:p>
            <a:r>
              <a:rPr lang="en-NZ" dirty="0"/>
              <a:t>1:4,000</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7721" y="1624748"/>
            <a:ext cx="2992880" cy="240868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954" y="1624748"/>
            <a:ext cx="2992880" cy="2408684"/>
          </a:xfrm>
          <a:prstGeom prst="rect">
            <a:avLst/>
          </a:prstGeom>
        </p:spPr>
      </p:pic>
      <p:sp>
        <p:nvSpPr>
          <p:cNvPr id="11" name="TextBox 10"/>
          <p:cNvSpPr txBox="1"/>
          <p:nvPr/>
        </p:nvSpPr>
        <p:spPr>
          <a:xfrm>
            <a:off x="7486443" y="4240213"/>
            <a:ext cx="488328" cy="369332"/>
          </a:xfrm>
          <a:prstGeom prst="rect">
            <a:avLst/>
          </a:prstGeom>
          <a:noFill/>
        </p:spPr>
        <p:txBody>
          <a:bodyPr wrap="square" rtlCol="0">
            <a:spAutoFit/>
          </a:bodyPr>
          <a:lstStyle/>
          <a:p>
            <a:r>
              <a:rPr lang="en-NZ" dirty="0"/>
              <a:t>C</a:t>
            </a:r>
          </a:p>
        </p:txBody>
      </p:sp>
      <p:pic>
        <p:nvPicPr>
          <p:cNvPr id="12" name="Content Placeholder 11"/>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25651" y="1658139"/>
            <a:ext cx="3002070" cy="2416081"/>
          </a:xfrm>
        </p:spPr>
      </p:pic>
      <p:sp>
        <p:nvSpPr>
          <p:cNvPr id="4" name="TextBox 3"/>
          <p:cNvSpPr txBox="1"/>
          <p:nvPr/>
        </p:nvSpPr>
        <p:spPr>
          <a:xfrm>
            <a:off x="457279" y="4941962"/>
            <a:ext cx="2770442" cy="1200329"/>
          </a:xfrm>
          <a:prstGeom prst="rect">
            <a:avLst/>
          </a:prstGeom>
          <a:noFill/>
        </p:spPr>
        <p:txBody>
          <a:bodyPr wrap="square" rtlCol="0">
            <a:spAutoFit/>
          </a:bodyPr>
          <a:lstStyle/>
          <a:p>
            <a:r>
              <a:rPr lang="en-NZ" sz="2400" dirty="0"/>
              <a:t>Unacceptable – similar features and less than 15m apart</a:t>
            </a:r>
          </a:p>
        </p:txBody>
      </p:sp>
      <p:sp>
        <p:nvSpPr>
          <p:cNvPr id="13" name="TextBox 12"/>
          <p:cNvSpPr txBox="1"/>
          <p:nvPr/>
        </p:nvSpPr>
        <p:spPr>
          <a:xfrm>
            <a:off x="3227721" y="4937082"/>
            <a:ext cx="2770442" cy="1200329"/>
          </a:xfrm>
          <a:prstGeom prst="rect">
            <a:avLst/>
          </a:prstGeom>
          <a:noFill/>
        </p:spPr>
        <p:txBody>
          <a:bodyPr wrap="square" rtlCol="0">
            <a:spAutoFit/>
          </a:bodyPr>
          <a:lstStyle/>
          <a:p>
            <a:r>
              <a:rPr lang="en-NZ" sz="2400" dirty="0"/>
              <a:t>Unacceptable – similar features, less than 30m apart</a:t>
            </a:r>
          </a:p>
        </p:txBody>
      </p:sp>
      <p:sp>
        <p:nvSpPr>
          <p:cNvPr id="10" name="TextBox 9"/>
          <p:cNvSpPr txBox="1"/>
          <p:nvPr/>
        </p:nvSpPr>
        <p:spPr>
          <a:xfrm>
            <a:off x="6220602" y="4937081"/>
            <a:ext cx="2785232" cy="1200329"/>
          </a:xfrm>
          <a:prstGeom prst="rect">
            <a:avLst/>
          </a:prstGeom>
          <a:noFill/>
        </p:spPr>
        <p:txBody>
          <a:bodyPr wrap="square" rtlCol="0">
            <a:spAutoFit/>
          </a:bodyPr>
          <a:lstStyle/>
          <a:p>
            <a:r>
              <a:rPr lang="en-NZ" sz="2400" dirty="0"/>
              <a:t>Acceptable – similar features but more than 30m apart</a:t>
            </a:r>
          </a:p>
        </p:txBody>
      </p:sp>
    </p:spTree>
    <p:extLst>
      <p:ext uri="{BB962C8B-B14F-4D97-AF65-F5344CB8AC3E}">
        <p14:creationId xmlns:p14="http://schemas.microsoft.com/office/powerpoint/2010/main" val="537180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PROXIMITY OF CONTROLS</a:t>
            </a:r>
          </a:p>
        </p:txBody>
      </p:sp>
      <p:sp>
        <p:nvSpPr>
          <p:cNvPr id="3" name="Content Placeholder 2"/>
          <p:cNvSpPr>
            <a:spLocks noGrp="1"/>
          </p:cNvSpPr>
          <p:nvPr>
            <p:ph idx="1"/>
          </p:nvPr>
        </p:nvSpPr>
        <p:spPr/>
        <p:txBody>
          <a:bodyPr>
            <a:normAutofit lnSpcReduction="10000"/>
          </a:bodyPr>
          <a:lstStyle/>
          <a:p>
            <a:r>
              <a:rPr lang="en-NZ" i="1" dirty="0"/>
              <a:t>However</a:t>
            </a:r>
            <a:r>
              <a:rPr lang="en-NZ" dirty="0"/>
              <a:t>, a word of warning! In practise, 30m is not very far and an oxygen-deprived, sweaty and slightly panicky orienteer may not be able to differentiate between the side of a hill and a depression, for example. The two features may be distinctly different on the map, but not so different in the terrain.</a:t>
            </a:r>
          </a:p>
          <a:p>
            <a:r>
              <a:rPr lang="en-NZ" dirty="0"/>
              <a:t>Ask yourself, why do you need two controls so close anyway??</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PROXIMITY OF CONTROLS</a:t>
            </a:r>
          </a:p>
        </p:txBody>
      </p:sp>
      <p:pic>
        <p:nvPicPr>
          <p:cNvPr id="8" name="Picture 7" descr="Control too close 3.jpg"/>
          <p:cNvPicPr>
            <a:picLocks noChangeAspect="1"/>
          </p:cNvPicPr>
          <p:nvPr/>
        </p:nvPicPr>
        <p:blipFill>
          <a:blip r:embed="rId2" cstate="print"/>
          <a:stretch>
            <a:fillRect/>
          </a:stretch>
        </p:blipFill>
        <p:spPr>
          <a:xfrm>
            <a:off x="756370" y="1629594"/>
            <a:ext cx="4406660" cy="4248472"/>
          </a:xfrm>
          <a:prstGeom prst="rect">
            <a:avLst/>
          </a:prstGeom>
        </p:spPr>
      </p:pic>
      <p:sp>
        <p:nvSpPr>
          <p:cNvPr id="10" name="TextBox 9"/>
          <p:cNvSpPr txBox="1"/>
          <p:nvPr/>
        </p:nvSpPr>
        <p:spPr>
          <a:xfrm>
            <a:off x="5580906" y="1773610"/>
            <a:ext cx="3168352" cy="4524315"/>
          </a:xfrm>
          <a:prstGeom prst="rect">
            <a:avLst/>
          </a:prstGeom>
          <a:noFill/>
        </p:spPr>
        <p:txBody>
          <a:bodyPr wrap="square" rtlCol="0">
            <a:spAutoFit/>
          </a:bodyPr>
          <a:lstStyle/>
          <a:p>
            <a:r>
              <a:rPr lang="en-NZ" sz="2400" dirty="0"/>
              <a:t>Real-life example 1: From QB3 2015. In theory, acceptable as the two controls are (just) 30m apart and quite different features. Forest was low visibility, all courses approached from east/south-east.</a:t>
            </a:r>
          </a:p>
          <a:p>
            <a:endParaRPr lang="en-NZ" sz="2400" dirty="0"/>
          </a:p>
          <a:p>
            <a:r>
              <a:rPr lang="en-NZ" sz="2400" b="1" dirty="0"/>
              <a:t>Why do you need two different sites here</a:t>
            </a:r>
            <a:r>
              <a:rPr lang="en-NZ" sz="2400"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normAutofit/>
          </a:bodyPr>
          <a:lstStyle/>
          <a:p>
            <a:r>
              <a:rPr lang="en-NZ" dirty="0"/>
              <a:t>TASKS OF THE CONTROLLER</a:t>
            </a:r>
          </a:p>
        </p:txBody>
      </p:sp>
      <p:sp>
        <p:nvSpPr>
          <p:cNvPr id="3" name="Content Placeholder 2"/>
          <p:cNvSpPr>
            <a:spLocks noGrp="1"/>
          </p:cNvSpPr>
          <p:nvPr>
            <p:ph idx="1"/>
          </p:nvPr>
        </p:nvSpPr>
        <p:spPr>
          <a:xfrm>
            <a:off x="457281" y="1600571"/>
            <a:ext cx="8226224" cy="5069583"/>
          </a:xfrm>
        </p:spPr>
        <p:txBody>
          <a:bodyPr>
            <a:normAutofit/>
          </a:bodyPr>
          <a:lstStyle/>
          <a:p>
            <a:r>
              <a:rPr lang="en-NZ" dirty="0"/>
              <a:t>Make sure </a:t>
            </a:r>
            <a:r>
              <a:rPr lang="en-NZ" b="1" dirty="0"/>
              <a:t>event planning</a:t>
            </a:r>
            <a:r>
              <a:rPr lang="en-NZ" dirty="0"/>
              <a:t> and organisation are happening in a timely fashion.</a:t>
            </a:r>
          </a:p>
          <a:p>
            <a:r>
              <a:rPr lang="en-NZ" dirty="0"/>
              <a:t>Assess quality and suitability of the </a:t>
            </a:r>
            <a:r>
              <a:rPr lang="en-NZ" b="1" dirty="0"/>
              <a:t>courses</a:t>
            </a:r>
            <a:endParaRPr lang="en-NZ" strike="sngStrike" dirty="0">
              <a:solidFill>
                <a:srgbClr val="FF0000"/>
              </a:solidFill>
            </a:endParaRPr>
          </a:p>
          <a:p>
            <a:r>
              <a:rPr lang="en-NZ" dirty="0"/>
              <a:t>Approve </a:t>
            </a:r>
            <a:r>
              <a:rPr lang="en-NZ" b="1" dirty="0"/>
              <a:t>course maps</a:t>
            </a:r>
            <a:r>
              <a:rPr lang="en-NZ" dirty="0"/>
              <a:t> and </a:t>
            </a:r>
            <a:r>
              <a:rPr lang="en-NZ" b="1" dirty="0"/>
              <a:t>control descriptions.</a:t>
            </a:r>
            <a:r>
              <a:rPr lang="en-NZ" dirty="0"/>
              <a:t> </a:t>
            </a:r>
          </a:p>
          <a:p>
            <a:r>
              <a:rPr lang="en-NZ" dirty="0">
                <a:solidFill>
                  <a:srgbClr val="00B0F0"/>
                </a:solidFill>
              </a:rPr>
              <a:t>Check the </a:t>
            </a:r>
            <a:r>
              <a:rPr lang="en-NZ" b="1" dirty="0">
                <a:solidFill>
                  <a:srgbClr val="00B0F0"/>
                </a:solidFill>
              </a:rPr>
              <a:t>map</a:t>
            </a:r>
            <a:r>
              <a:rPr lang="en-NZ" dirty="0">
                <a:solidFill>
                  <a:srgbClr val="00B0F0"/>
                </a:solidFill>
              </a:rPr>
              <a:t> is up to date</a:t>
            </a:r>
          </a:p>
          <a:p>
            <a:r>
              <a:rPr lang="en-NZ" dirty="0">
                <a:solidFill>
                  <a:srgbClr val="0070C0"/>
                </a:solidFill>
              </a:rPr>
              <a:t>Make sure </a:t>
            </a:r>
            <a:r>
              <a:rPr lang="en-NZ" b="1" dirty="0">
                <a:solidFill>
                  <a:srgbClr val="0070C0"/>
                </a:solidFill>
              </a:rPr>
              <a:t>event information </a:t>
            </a:r>
            <a:r>
              <a:rPr lang="en-NZ" dirty="0">
                <a:solidFill>
                  <a:srgbClr val="0070C0"/>
                </a:solidFill>
              </a:rPr>
              <a:t>is published.</a:t>
            </a:r>
          </a:p>
          <a:p>
            <a:r>
              <a:rPr lang="en-NZ" dirty="0">
                <a:solidFill>
                  <a:srgbClr val="0070C0"/>
                </a:solidFill>
              </a:rPr>
              <a:t>Check </a:t>
            </a:r>
            <a:r>
              <a:rPr lang="en-NZ" b="1" dirty="0">
                <a:solidFill>
                  <a:srgbClr val="0070C0"/>
                </a:solidFill>
              </a:rPr>
              <a:t>venue</a:t>
            </a:r>
            <a:r>
              <a:rPr lang="en-NZ" dirty="0">
                <a:solidFill>
                  <a:srgbClr val="0070C0"/>
                </a:solidFill>
              </a:rPr>
              <a:t> and suitability of </a:t>
            </a:r>
            <a:r>
              <a:rPr lang="en-NZ" b="1" dirty="0">
                <a:solidFill>
                  <a:srgbClr val="0070C0"/>
                </a:solidFill>
              </a:rPr>
              <a:t>terrain.</a:t>
            </a:r>
          </a:p>
          <a:p>
            <a:endParaRPr lang="en-NZ" b="1" dirty="0"/>
          </a:p>
        </p:txBody>
      </p:sp>
      <p:pic>
        <p:nvPicPr>
          <p:cNvPr id="5" name="Picture 4" descr="tn171500.jpg"/>
          <p:cNvPicPr>
            <a:picLocks noChangeAspect="1"/>
          </p:cNvPicPr>
          <p:nvPr/>
        </p:nvPicPr>
        <p:blipFill>
          <a:blip r:embed="rId3" cstate="print"/>
          <a:stretch>
            <a:fillRect/>
          </a:stretch>
        </p:blipFill>
        <p:spPr>
          <a:xfrm>
            <a:off x="7453114" y="3429794"/>
            <a:ext cx="941807" cy="1224419"/>
          </a:xfrm>
          <a:prstGeom prst="rect">
            <a:avLst/>
          </a:prstGeom>
        </p:spPr>
      </p:pic>
    </p:spTree>
  </p:cSld>
  <p:clrMapOvr>
    <a:masterClrMapping/>
  </p:clrMapOvr>
  <p:extLst>
    <p:ext uri="{6950BFC3-D8DA-4A85-94F7-54DA5524770B}">
      <p188:commentRel xmlns:p188="http://schemas.microsoft.com/office/powerpoint/2018/8/main" r:id="rId2"/>
    </p:ext>
  </p:extLs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PROXIMITY OF CONTROLS</a:t>
            </a:r>
          </a:p>
        </p:txBody>
      </p:sp>
      <p:sp>
        <p:nvSpPr>
          <p:cNvPr id="10" name="TextBox 9"/>
          <p:cNvSpPr txBox="1"/>
          <p:nvPr/>
        </p:nvSpPr>
        <p:spPr>
          <a:xfrm>
            <a:off x="5580906" y="1773610"/>
            <a:ext cx="3168352" cy="4493538"/>
          </a:xfrm>
          <a:prstGeom prst="rect">
            <a:avLst/>
          </a:prstGeom>
          <a:noFill/>
        </p:spPr>
        <p:txBody>
          <a:bodyPr wrap="square" rtlCol="0">
            <a:spAutoFit/>
          </a:bodyPr>
          <a:lstStyle/>
          <a:p>
            <a:r>
              <a:rPr lang="en-NZ" sz="2200" dirty="0"/>
              <a:t>Real-life example 2: Also from QB3 2015. Not acceptable as the two controls are less than 30m apart even though different features. To make it worse, the NW control was positioned on the SE side of the hill, so even closer to the other control. </a:t>
            </a:r>
            <a:r>
              <a:rPr lang="en-NZ" sz="2200" b="1" dirty="0"/>
              <a:t>Again, why do you need two different sites here?</a:t>
            </a:r>
          </a:p>
        </p:txBody>
      </p:sp>
      <p:pic>
        <p:nvPicPr>
          <p:cNvPr id="5" name="Picture 4" descr="Control too close 4.jpg"/>
          <p:cNvPicPr>
            <a:picLocks noChangeAspect="1"/>
          </p:cNvPicPr>
          <p:nvPr/>
        </p:nvPicPr>
        <p:blipFill>
          <a:blip r:embed="rId2" cstate="print"/>
          <a:stretch>
            <a:fillRect/>
          </a:stretch>
        </p:blipFill>
        <p:spPr>
          <a:xfrm>
            <a:off x="324322" y="1485578"/>
            <a:ext cx="5215034" cy="4824536"/>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COURSE DIFFICULTY</a:t>
            </a:r>
          </a:p>
        </p:txBody>
      </p:sp>
      <p:sp>
        <p:nvSpPr>
          <p:cNvPr id="3" name="Content Placeholder 2"/>
          <p:cNvSpPr>
            <a:spLocks noGrp="1"/>
          </p:cNvSpPr>
          <p:nvPr>
            <p:ph idx="1"/>
          </p:nvPr>
        </p:nvSpPr>
        <p:spPr>
          <a:xfrm>
            <a:off x="457280" y="1600571"/>
            <a:ext cx="8363986" cy="5141591"/>
          </a:xfrm>
        </p:spPr>
        <p:txBody>
          <a:bodyPr>
            <a:normAutofit/>
          </a:bodyPr>
          <a:lstStyle/>
          <a:p>
            <a:r>
              <a:rPr lang="en-NZ" dirty="0"/>
              <a:t>Consider </a:t>
            </a:r>
            <a:r>
              <a:rPr lang="en-NZ" b="1" dirty="0"/>
              <a:t>physical</a:t>
            </a:r>
            <a:r>
              <a:rPr lang="en-NZ" dirty="0"/>
              <a:t> and </a:t>
            </a:r>
            <a:r>
              <a:rPr lang="en-NZ" b="1" dirty="0"/>
              <a:t>technical</a:t>
            </a:r>
            <a:r>
              <a:rPr lang="en-NZ" dirty="0"/>
              <a:t> difficulty.</a:t>
            </a:r>
          </a:p>
          <a:p>
            <a:r>
              <a:rPr lang="en-NZ" dirty="0"/>
              <a:t>NZ rules – 4 levels of technical difficulty. White, yellow, orange, red. </a:t>
            </a:r>
            <a:endParaRPr lang="en-NZ" strike="sngStrike" dirty="0"/>
          </a:p>
          <a:p>
            <a:r>
              <a:rPr lang="en-NZ" dirty="0"/>
              <a:t>Take care with the physical difficulty for older and very young age classes. </a:t>
            </a:r>
          </a:p>
          <a:p>
            <a:r>
              <a:rPr lang="en-NZ" dirty="0"/>
              <a:t>ONZ Rules appendix 1a and b outlines in detail the technical difficulty levels for both forest and sprint events.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THE FINISH</a:t>
            </a:r>
          </a:p>
        </p:txBody>
      </p:sp>
      <p:pic>
        <p:nvPicPr>
          <p:cNvPr id="5" name="Content Placeholder 3" descr="Finish.jpg"/>
          <p:cNvPicPr>
            <a:picLocks noChangeAspect="1"/>
          </p:cNvPicPr>
          <p:nvPr/>
        </p:nvPicPr>
        <p:blipFill>
          <a:blip r:embed="rId2" cstate="print"/>
          <a:stretch>
            <a:fillRect/>
          </a:stretch>
        </p:blipFill>
        <p:spPr>
          <a:xfrm>
            <a:off x="7453615" y="404759"/>
            <a:ext cx="825098" cy="825146"/>
          </a:xfrm>
          <a:prstGeom prst="rect">
            <a:avLst/>
          </a:prstGeom>
        </p:spPr>
      </p:pic>
      <p:sp>
        <p:nvSpPr>
          <p:cNvPr id="7" name="Content Placeholder 6"/>
          <p:cNvSpPr>
            <a:spLocks noGrp="1"/>
          </p:cNvSpPr>
          <p:nvPr>
            <p:ph idx="1"/>
          </p:nvPr>
        </p:nvSpPr>
        <p:spPr>
          <a:xfrm>
            <a:off x="457280" y="1600571"/>
            <a:ext cx="8508002" cy="4853559"/>
          </a:xfrm>
        </p:spPr>
        <p:txBody>
          <a:bodyPr>
            <a:normAutofit/>
          </a:bodyPr>
          <a:lstStyle/>
          <a:p>
            <a:r>
              <a:rPr lang="en-NZ" dirty="0"/>
              <a:t>Ideally have the same last control for all courses</a:t>
            </a:r>
          </a:p>
          <a:p>
            <a:r>
              <a:rPr lang="en-NZ" dirty="0"/>
              <a:t>Ensure you have sufficient finish punches.</a:t>
            </a:r>
          </a:p>
          <a:p>
            <a:r>
              <a:rPr lang="en-NZ" dirty="0"/>
              <a:t>All finish controls must have flags</a:t>
            </a:r>
          </a:p>
        </p:txBody>
      </p:sp>
      <p:pic>
        <p:nvPicPr>
          <p:cNvPr id="8" name="Content Placeholder 3" descr="Finish.jpg"/>
          <p:cNvPicPr>
            <a:picLocks noChangeAspect="1"/>
          </p:cNvPicPr>
          <p:nvPr/>
        </p:nvPicPr>
        <p:blipFill>
          <a:blip r:embed="rId2" cstate="print"/>
          <a:stretch>
            <a:fillRect/>
          </a:stretch>
        </p:blipFill>
        <p:spPr>
          <a:xfrm>
            <a:off x="827728" y="404759"/>
            <a:ext cx="825098" cy="825146"/>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60AD4"/>
            </a:solidFill>
          </a:ln>
        </p:spPr>
        <p:txBody>
          <a:bodyPr/>
          <a:lstStyle/>
          <a:p>
            <a:r>
              <a:rPr lang="en-NZ" dirty="0"/>
              <a:t>THE PURPLE STUFF</a:t>
            </a:r>
          </a:p>
        </p:txBody>
      </p:sp>
      <p:sp>
        <p:nvSpPr>
          <p:cNvPr id="3" name="Content Placeholder 2"/>
          <p:cNvSpPr>
            <a:spLocks noGrp="1"/>
          </p:cNvSpPr>
          <p:nvPr>
            <p:ph idx="1"/>
          </p:nvPr>
        </p:nvSpPr>
        <p:spPr>
          <a:xfrm>
            <a:off x="457280" y="1600571"/>
            <a:ext cx="8231029" cy="5069583"/>
          </a:xfrm>
        </p:spPr>
        <p:txBody>
          <a:bodyPr>
            <a:normAutofit fontScale="92500" lnSpcReduction="10000"/>
          </a:bodyPr>
          <a:lstStyle/>
          <a:p>
            <a:r>
              <a:rPr lang="en-NZ" dirty="0"/>
              <a:t>Properly known as overprinting symbols.</a:t>
            </a:r>
          </a:p>
          <a:p>
            <a:r>
              <a:rPr lang="en-NZ" dirty="0"/>
              <a:t>Include start triangle, circles, connecting lines, control numbers, finish circles and control descriptions.</a:t>
            </a:r>
          </a:p>
          <a:p>
            <a:r>
              <a:rPr lang="en-NZ" dirty="0"/>
              <a:t>Also symbols for drinks points, first aid points, crossing points, out-of-bounds areas, dangerous areas.</a:t>
            </a:r>
          </a:p>
          <a:p>
            <a:r>
              <a:rPr lang="en-NZ" dirty="0"/>
              <a:t>Correct colour is purple, not pink. Older versions of OCAD define purple as 100% magenta. The colour composition needs to be 80% magenta &amp; 50% black</a:t>
            </a:r>
          </a:p>
          <a:p>
            <a:endParaRPr lang="en-NZ"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60AD4"/>
            </a:solidFill>
          </a:ln>
        </p:spPr>
        <p:txBody>
          <a:bodyPr/>
          <a:lstStyle/>
          <a:p>
            <a:r>
              <a:rPr lang="en-NZ" dirty="0"/>
              <a:t>THE PURPLE STUFF</a:t>
            </a:r>
          </a:p>
        </p:txBody>
      </p:sp>
      <p:sp>
        <p:nvSpPr>
          <p:cNvPr id="3" name="Content Placeholder 2"/>
          <p:cNvSpPr>
            <a:spLocks noGrp="1"/>
          </p:cNvSpPr>
          <p:nvPr>
            <p:ph idx="1"/>
          </p:nvPr>
        </p:nvSpPr>
        <p:spPr>
          <a:xfrm>
            <a:off x="457280" y="1600571"/>
            <a:ext cx="8363986" cy="5069583"/>
          </a:xfrm>
        </p:spPr>
        <p:txBody>
          <a:bodyPr>
            <a:normAutofit fontScale="92500" lnSpcReduction="10000"/>
          </a:bodyPr>
          <a:lstStyle/>
          <a:p>
            <a:r>
              <a:rPr lang="en-NZ" dirty="0"/>
              <a:t>ISOM 2017 has some changes compared to older versions.</a:t>
            </a:r>
          </a:p>
          <a:p>
            <a:r>
              <a:rPr lang="en-NZ" dirty="0"/>
              <a:t>A </a:t>
            </a:r>
            <a:r>
              <a:rPr lang="en-NZ" b="1" dirty="0"/>
              <a:t>major difference</a:t>
            </a:r>
            <a:r>
              <a:rPr lang="en-NZ" dirty="0"/>
              <a:t> is that the size of overprinting symbols (as defined in the ISOM 2017 for 1:15,000) now increase proportionally according to scale (to 150% for 1:10,000 and 300% for 1:5,000). </a:t>
            </a:r>
          </a:p>
          <a:p>
            <a:r>
              <a:rPr lang="en-NZ" dirty="0"/>
              <a:t>Another new thing is marking the map issue point. If there is a marked route to the start point this is marked with a dashed purple line with a purple bar representing the actual map issue point.</a:t>
            </a:r>
          </a:p>
          <a:p>
            <a:endParaRPr lang="en-NZ"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60AD4"/>
            </a:solidFill>
          </a:ln>
        </p:spPr>
        <p:txBody>
          <a:bodyPr/>
          <a:lstStyle/>
          <a:p>
            <a:r>
              <a:rPr lang="en-NZ" dirty="0"/>
              <a:t>THE PURPLE STUFF</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6614807"/>
              </p:ext>
            </p:extLst>
          </p:nvPr>
        </p:nvGraphicFramePr>
        <p:xfrm>
          <a:off x="457279" y="1557586"/>
          <a:ext cx="8231030" cy="4824536"/>
        </p:xfrm>
        <a:graphic>
          <a:graphicData uri="http://schemas.openxmlformats.org/drawingml/2006/table">
            <a:tbl>
              <a:tblPr firstRow="1" firstCol="1" bandRow="1">
                <a:tableStyleId>{5C22544A-7EE6-4342-B048-85BDC9FD1C3A}</a:tableStyleId>
              </a:tblPr>
              <a:tblGrid>
                <a:gridCol w="893740">
                  <a:extLst>
                    <a:ext uri="{9D8B030D-6E8A-4147-A177-3AD203B41FA5}">
                      <a16:colId xmlns:a16="http://schemas.microsoft.com/office/drawing/2014/main" val="20000"/>
                    </a:ext>
                  </a:extLst>
                </a:gridCol>
                <a:gridCol w="942655">
                  <a:extLst>
                    <a:ext uri="{9D8B030D-6E8A-4147-A177-3AD203B41FA5}">
                      <a16:colId xmlns:a16="http://schemas.microsoft.com/office/drawing/2014/main" val="20001"/>
                    </a:ext>
                  </a:extLst>
                </a:gridCol>
                <a:gridCol w="910968">
                  <a:extLst>
                    <a:ext uri="{9D8B030D-6E8A-4147-A177-3AD203B41FA5}">
                      <a16:colId xmlns:a16="http://schemas.microsoft.com/office/drawing/2014/main" val="20002"/>
                    </a:ext>
                  </a:extLst>
                </a:gridCol>
                <a:gridCol w="854956">
                  <a:extLst>
                    <a:ext uri="{9D8B030D-6E8A-4147-A177-3AD203B41FA5}">
                      <a16:colId xmlns:a16="http://schemas.microsoft.com/office/drawing/2014/main" val="20003"/>
                    </a:ext>
                  </a:extLst>
                </a:gridCol>
                <a:gridCol w="703883">
                  <a:extLst>
                    <a:ext uri="{9D8B030D-6E8A-4147-A177-3AD203B41FA5}">
                      <a16:colId xmlns:a16="http://schemas.microsoft.com/office/drawing/2014/main" val="20004"/>
                    </a:ext>
                  </a:extLst>
                </a:gridCol>
                <a:gridCol w="936852">
                  <a:extLst>
                    <a:ext uri="{9D8B030D-6E8A-4147-A177-3AD203B41FA5}">
                      <a16:colId xmlns:a16="http://schemas.microsoft.com/office/drawing/2014/main" val="20005"/>
                    </a:ext>
                  </a:extLst>
                </a:gridCol>
                <a:gridCol w="942655">
                  <a:extLst>
                    <a:ext uri="{9D8B030D-6E8A-4147-A177-3AD203B41FA5}">
                      <a16:colId xmlns:a16="http://schemas.microsoft.com/office/drawing/2014/main" val="20006"/>
                    </a:ext>
                  </a:extLst>
                </a:gridCol>
                <a:gridCol w="936852">
                  <a:extLst>
                    <a:ext uri="{9D8B030D-6E8A-4147-A177-3AD203B41FA5}">
                      <a16:colId xmlns:a16="http://schemas.microsoft.com/office/drawing/2014/main" val="20007"/>
                    </a:ext>
                  </a:extLst>
                </a:gridCol>
                <a:gridCol w="1108469">
                  <a:extLst>
                    <a:ext uri="{9D8B030D-6E8A-4147-A177-3AD203B41FA5}">
                      <a16:colId xmlns:a16="http://schemas.microsoft.com/office/drawing/2014/main" val="20008"/>
                    </a:ext>
                  </a:extLst>
                </a:gridCol>
              </a:tblGrid>
              <a:tr h="1117255">
                <a:tc>
                  <a:txBody>
                    <a:bodyPr/>
                    <a:lstStyle/>
                    <a:p>
                      <a:pPr>
                        <a:lnSpc>
                          <a:spcPct val="107000"/>
                        </a:lnSpc>
                        <a:spcAft>
                          <a:spcPts val="0"/>
                        </a:spcAft>
                      </a:pPr>
                      <a:r>
                        <a:rPr lang="en-NZ" sz="1100" dirty="0">
                          <a:effectLst/>
                        </a:rPr>
                        <a:t>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gridSpan="2">
                  <a:txBody>
                    <a:bodyPr/>
                    <a:lstStyle/>
                    <a:p>
                      <a:pPr algn="ctr">
                        <a:lnSpc>
                          <a:spcPct val="107000"/>
                        </a:lnSpc>
                        <a:spcAft>
                          <a:spcPts val="0"/>
                        </a:spcAft>
                      </a:pPr>
                      <a:r>
                        <a:rPr lang="en-NZ" sz="1600" dirty="0">
                          <a:effectLst/>
                        </a:rPr>
                        <a:t>Control circle</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en-NZ"/>
                    </a:p>
                  </a:txBody>
                  <a:tcPr/>
                </a:tc>
                <a:tc>
                  <a:txBody>
                    <a:bodyPr/>
                    <a:lstStyle/>
                    <a:p>
                      <a:pPr algn="ctr">
                        <a:lnSpc>
                          <a:spcPct val="107000"/>
                        </a:lnSpc>
                        <a:spcAft>
                          <a:spcPts val="0"/>
                        </a:spcAft>
                      </a:pPr>
                      <a:r>
                        <a:rPr lang="en-NZ" sz="1600" dirty="0">
                          <a:effectLst/>
                        </a:rPr>
                        <a:t>Control number</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gridSpan="2">
                  <a:txBody>
                    <a:bodyPr/>
                    <a:lstStyle/>
                    <a:p>
                      <a:pPr algn="ctr">
                        <a:lnSpc>
                          <a:spcPct val="107000"/>
                        </a:lnSpc>
                        <a:spcAft>
                          <a:spcPts val="0"/>
                        </a:spcAft>
                      </a:pPr>
                      <a:r>
                        <a:rPr lang="en-NZ" sz="1600" dirty="0">
                          <a:effectLst/>
                        </a:rPr>
                        <a:t>Start triangle</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en-NZ"/>
                    </a:p>
                  </a:txBody>
                  <a:tcPr/>
                </a:tc>
                <a:tc gridSpan="2">
                  <a:txBody>
                    <a:bodyPr/>
                    <a:lstStyle/>
                    <a:p>
                      <a:pPr algn="ctr">
                        <a:lnSpc>
                          <a:spcPct val="107000"/>
                        </a:lnSpc>
                        <a:spcAft>
                          <a:spcPts val="0"/>
                        </a:spcAft>
                      </a:pPr>
                      <a:r>
                        <a:rPr lang="en-NZ" sz="1600" dirty="0">
                          <a:effectLst/>
                        </a:rPr>
                        <a:t>Finish circle</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en-NZ"/>
                    </a:p>
                  </a:txBody>
                  <a:tcPr/>
                </a:tc>
                <a:tc>
                  <a:txBody>
                    <a:bodyPr/>
                    <a:lstStyle/>
                    <a:p>
                      <a:pPr algn="ctr">
                        <a:lnSpc>
                          <a:spcPct val="107000"/>
                        </a:lnSpc>
                        <a:spcAft>
                          <a:spcPts val="0"/>
                        </a:spcAft>
                      </a:pPr>
                      <a:r>
                        <a:rPr lang="en-NZ" sz="1600" dirty="0">
                          <a:effectLst/>
                        </a:rPr>
                        <a:t>Connection line</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10000"/>
                  </a:ext>
                </a:extLst>
              </a:tr>
              <a:tr h="1541399">
                <a:tc>
                  <a:txBody>
                    <a:bodyPr/>
                    <a:lstStyle/>
                    <a:p>
                      <a:pPr>
                        <a:lnSpc>
                          <a:spcPct val="107000"/>
                        </a:lnSpc>
                        <a:spcAft>
                          <a:spcPts val="0"/>
                        </a:spcAft>
                      </a:pPr>
                      <a:r>
                        <a:rPr lang="en-NZ" sz="1100" dirty="0">
                          <a:effectLst/>
                        </a:rPr>
                        <a:t> </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nSpc>
                          <a:spcPct val="107000"/>
                        </a:lnSpc>
                        <a:spcAft>
                          <a:spcPts val="0"/>
                        </a:spcAft>
                      </a:pPr>
                      <a:r>
                        <a:rPr lang="en-NZ" sz="1600" dirty="0">
                          <a:effectLst/>
                        </a:rPr>
                        <a:t>Diameter (mm)</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pPr>
                      <a:r>
                        <a:rPr lang="en-NZ" sz="1600" dirty="0">
                          <a:effectLst/>
                        </a:rPr>
                        <a:t>Line thickness (mm)</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pPr>
                      <a:r>
                        <a:rPr lang="en-NZ" sz="1600" dirty="0">
                          <a:effectLst/>
                        </a:rPr>
                        <a:t>Arial font</a:t>
                      </a:r>
                    </a:p>
                    <a:p>
                      <a:pPr>
                        <a:lnSpc>
                          <a:spcPct val="107000"/>
                        </a:lnSpc>
                        <a:spcAft>
                          <a:spcPts val="0"/>
                        </a:spcAft>
                      </a:pPr>
                      <a:r>
                        <a:rPr lang="en-NZ" sz="1600" dirty="0">
                          <a:effectLst/>
                        </a:rPr>
                        <a:t>Height (mm)</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pPr>
                      <a:r>
                        <a:rPr lang="en-NZ" sz="1600" dirty="0">
                          <a:effectLst/>
                        </a:rPr>
                        <a:t>Side length (mm)</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pPr>
                      <a:r>
                        <a:rPr lang="en-NZ" sz="1600" dirty="0">
                          <a:effectLst/>
                        </a:rPr>
                        <a:t>Line thickness (mm)</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pPr>
                      <a:r>
                        <a:rPr lang="en-NZ" sz="1600" dirty="0">
                          <a:effectLst/>
                        </a:rPr>
                        <a:t>Diameter of each circle (mm)</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pPr>
                      <a:r>
                        <a:rPr lang="en-NZ" sz="1600" dirty="0">
                          <a:effectLst/>
                        </a:rPr>
                        <a:t>Line thickness (mm)</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pPr>
                      <a:r>
                        <a:rPr lang="en-NZ" sz="1600" dirty="0">
                          <a:effectLst/>
                        </a:rPr>
                        <a:t>Thickness (mm)</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0001"/>
                  </a:ext>
                </a:extLst>
              </a:tr>
              <a:tr h="737940">
                <a:tc>
                  <a:txBody>
                    <a:bodyPr/>
                    <a:lstStyle/>
                    <a:p>
                      <a:pPr>
                        <a:lnSpc>
                          <a:spcPct val="107000"/>
                        </a:lnSpc>
                        <a:spcAft>
                          <a:spcPts val="0"/>
                        </a:spcAft>
                      </a:pPr>
                      <a:r>
                        <a:rPr lang="en-NZ" sz="1600" dirty="0">
                          <a:effectLst/>
                        </a:rPr>
                        <a:t>1:15,000</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nSpc>
                          <a:spcPct val="107000"/>
                        </a:lnSpc>
                        <a:spcAft>
                          <a:spcPts val="0"/>
                        </a:spcAft>
                      </a:pPr>
                      <a:r>
                        <a:rPr lang="en-NZ" sz="1600" dirty="0">
                          <a:effectLst/>
                        </a:rPr>
                        <a:t>5.0</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NZ" sz="1600" dirty="0">
                          <a:effectLst/>
                        </a:rPr>
                        <a:t>0.35</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NZ" sz="1600" dirty="0">
                          <a:effectLst/>
                        </a:rPr>
                        <a:t>4.0</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NZ" sz="1600" dirty="0">
                          <a:effectLst/>
                        </a:rPr>
                        <a:t>6.0</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NZ" sz="1600" dirty="0">
                          <a:effectLst/>
                        </a:rPr>
                        <a:t>0.35</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NZ" sz="1600" dirty="0">
                          <a:effectLst/>
                        </a:rPr>
                        <a:t>4.0/6.0</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NZ" sz="1600" dirty="0">
                          <a:effectLst/>
                        </a:rPr>
                        <a:t>0.35</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NZ" sz="1600" dirty="0">
                          <a:effectLst/>
                        </a:rPr>
                        <a:t>0.35</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2"/>
                  </a:ext>
                </a:extLst>
              </a:tr>
              <a:tr h="758630">
                <a:tc>
                  <a:txBody>
                    <a:bodyPr/>
                    <a:lstStyle/>
                    <a:p>
                      <a:pPr>
                        <a:lnSpc>
                          <a:spcPct val="107000"/>
                        </a:lnSpc>
                        <a:spcAft>
                          <a:spcPts val="0"/>
                        </a:spcAft>
                      </a:pPr>
                      <a:r>
                        <a:rPr lang="en-NZ" sz="1600" dirty="0">
                          <a:effectLst/>
                        </a:rPr>
                        <a:t>1:10,000</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nSpc>
                          <a:spcPct val="107000"/>
                        </a:lnSpc>
                        <a:spcAft>
                          <a:spcPts val="0"/>
                        </a:spcAft>
                      </a:pPr>
                      <a:r>
                        <a:rPr lang="en-NZ" sz="1600" dirty="0">
                          <a:effectLst/>
                        </a:rPr>
                        <a:t>7.5</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pPr>
                      <a:r>
                        <a:rPr lang="en-NZ" sz="1600" dirty="0">
                          <a:effectLst/>
                        </a:rPr>
                        <a:t>0.525</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pPr>
                      <a:r>
                        <a:rPr lang="en-NZ" sz="1600" dirty="0">
                          <a:effectLst/>
                        </a:rPr>
                        <a:t>6.0</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pPr>
                      <a:r>
                        <a:rPr lang="en-NZ" sz="1600" dirty="0">
                          <a:effectLst/>
                        </a:rPr>
                        <a:t>9.0</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pPr>
                      <a:r>
                        <a:rPr lang="en-NZ" sz="1600" dirty="0">
                          <a:effectLst/>
                        </a:rPr>
                        <a:t>0.525</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pPr>
                      <a:r>
                        <a:rPr lang="en-NZ" sz="1600" dirty="0">
                          <a:effectLst/>
                        </a:rPr>
                        <a:t>6.0/9.0</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pPr>
                      <a:r>
                        <a:rPr lang="en-NZ" sz="1600" dirty="0">
                          <a:effectLst/>
                        </a:rPr>
                        <a:t>0.525</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nSpc>
                          <a:spcPct val="107000"/>
                        </a:lnSpc>
                        <a:spcAft>
                          <a:spcPts val="0"/>
                        </a:spcAft>
                      </a:pPr>
                      <a:r>
                        <a:rPr lang="en-NZ" sz="1600" dirty="0">
                          <a:effectLst/>
                        </a:rPr>
                        <a:t>0.525</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0003"/>
                  </a:ext>
                </a:extLst>
              </a:tr>
              <a:tr h="669312">
                <a:tc>
                  <a:txBody>
                    <a:bodyPr/>
                    <a:lstStyle/>
                    <a:p>
                      <a:pPr>
                        <a:lnSpc>
                          <a:spcPct val="107000"/>
                        </a:lnSpc>
                        <a:spcAft>
                          <a:spcPts val="0"/>
                        </a:spcAft>
                      </a:pPr>
                      <a:r>
                        <a:rPr lang="en-NZ" sz="1600" dirty="0">
                          <a:effectLst/>
                        </a:rPr>
                        <a:t>1:7,500</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nSpc>
                          <a:spcPct val="107000"/>
                        </a:lnSpc>
                        <a:spcAft>
                          <a:spcPts val="0"/>
                        </a:spcAft>
                      </a:pPr>
                      <a:r>
                        <a:rPr lang="en-NZ" sz="1600" dirty="0">
                          <a:effectLst/>
                        </a:rPr>
                        <a:t>10.0</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NZ" sz="1600" dirty="0">
                          <a:effectLst/>
                        </a:rPr>
                        <a:t>0.70</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NZ" sz="1600" dirty="0">
                          <a:effectLst/>
                        </a:rPr>
                        <a:t>8.0</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NZ" sz="1600" dirty="0">
                          <a:effectLst/>
                        </a:rPr>
                        <a:t>12.0</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NZ" sz="1600" dirty="0">
                          <a:effectLst/>
                        </a:rPr>
                        <a:t>0.70</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NZ" sz="1600" dirty="0">
                          <a:effectLst/>
                        </a:rPr>
                        <a:t>8.0/12.0</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NZ" sz="1600" dirty="0">
                          <a:effectLst/>
                        </a:rPr>
                        <a:t>0.70</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07000"/>
                        </a:lnSpc>
                        <a:spcAft>
                          <a:spcPts val="0"/>
                        </a:spcAft>
                      </a:pPr>
                      <a:r>
                        <a:rPr lang="en-NZ" sz="1600" dirty="0">
                          <a:effectLst/>
                        </a:rPr>
                        <a:t>0.70</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515785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60AD4"/>
            </a:solidFill>
          </a:ln>
        </p:spPr>
        <p:txBody>
          <a:bodyPr/>
          <a:lstStyle/>
          <a:p>
            <a:r>
              <a:rPr lang="en-NZ" dirty="0"/>
              <a:t>THE PURPLE STUFF</a:t>
            </a:r>
          </a:p>
        </p:txBody>
      </p:sp>
      <p:sp>
        <p:nvSpPr>
          <p:cNvPr id="3" name="Content Placeholder 2"/>
          <p:cNvSpPr>
            <a:spLocks noGrp="1"/>
          </p:cNvSpPr>
          <p:nvPr>
            <p:ph idx="1"/>
          </p:nvPr>
        </p:nvSpPr>
        <p:spPr>
          <a:xfrm>
            <a:off x="457280" y="1600571"/>
            <a:ext cx="8231029" cy="5259017"/>
          </a:xfrm>
        </p:spPr>
        <p:txBody>
          <a:bodyPr>
            <a:normAutofit lnSpcReduction="10000"/>
          </a:bodyPr>
          <a:lstStyle/>
          <a:p>
            <a:r>
              <a:rPr lang="en-NZ" dirty="0"/>
              <a:t>Check all dimensions </a:t>
            </a:r>
            <a:r>
              <a:rPr lang="en-NZ" b="1" dirty="0"/>
              <a:t>before</a:t>
            </a:r>
            <a:r>
              <a:rPr lang="en-NZ" dirty="0"/>
              <a:t> you start your course setting project and certainly before cutting circles and lines or shifting numbers around. </a:t>
            </a:r>
          </a:p>
          <a:p>
            <a:r>
              <a:rPr lang="en-NZ" dirty="0"/>
              <a:t>Sections of circles and connection lines must be cut where they obscure important detail.</a:t>
            </a:r>
          </a:p>
          <a:p>
            <a:r>
              <a:rPr lang="en-NZ" dirty="0"/>
              <a:t>Take care with the placement of control numbers so that they do not obscure important detail.</a:t>
            </a:r>
          </a:p>
          <a:p>
            <a:r>
              <a:rPr lang="en-NZ" dirty="0"/>
              <a:t>The location of drinks or 1</a:t>
            </a:r>
            <a:r>
              <a:rPr lang="en-NZ" baseline="30000" dirty="0"/>
              <a:t>st</a:t>
            </a:r>
            <a:r>
              <a:rPr lang="en-NZ" dirty="0"/>
              <a:t> aid points must be marked precisely as if they were a control.</a:t>
            </a:r>
          </a:p>
          <a:p>
            <a:endParaRPr lang="en-NZ"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60AD4"/>
            </a:solidFill>
          </a:ln>
        </p:spPr>
        <p:txBody>
          <a:bodyPr/>
          <a:lstStyle/>
          <a:p>
            <a:r>
              <a:rPr lang="en-NZ" dirty="0"/>
              <a:t>CONTROL CODES</a:t>
            </a:r>
          </a:p>
        </p:txBody>
      </p:sp>
      <p:sp>
        <p:nvSpPr>
          <p:cNvPr id="3" name="Content Placeholder 2"/>
          <p:cNvSpPr>
            <a:spLocks noGrp="1"/>
          </p:cNvSpPr>
          <p:nvPr>
            <p:ph idx="1"/>
          </p:nvPr>
        </p:nvSpPr>
        <p:spPr>
          <a:xfrm>
            <a:off x="457280" y="1600571"/>
            <a:ext cx="8231029" cy="5069583"/>
          </a:xfrm>
        </p:spPr>
        <p:txBody>
          <a:bodyPr/>
          <a:lstStyle/>
          <a:p>
            <a:pPr marL="0" indent="0">
              <a:buNone/>
            </a:pPr>
            <a:r>
              <a:rPr lang="en-NZ" dirty="0"/>
              <a:t>Good practice - if controls are in close proximity in the forest, make sure they have very different numbers </a:t>
            </a:r>
            <a:r>
              <a:rPr lang="en-NZ" dirty="0" err="1"/>
              <a:t>e.g</a:t>
            </a:r>
            <a:r>
              <a:rPr lang="en-NZ" dirty="0"/>
              <a:t> do not have 46 and 64 close together, or 138 and 238.</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60AD4"/>
            </a:solidFill>
          </a:ln>
        </p:spPr>
        <p:txBody>
          <a:bodyPr/>
          <a:lstStyle/>
          <a:p>
            <a:r>
              <a:rPr lang="en-NZ" dirty="0"/>
              <a:t>LINE &amp; NUMBER PLACEMENT</a:t>
            </a:r>
          </a:p>
        </p:txBody>
      </p:sp>
      <p:pic>
        <p:nvPicPr>
          <p:cNvPr id="10" name="Content Placeholder 9" descr="Connection line 1-1.jpg"/>
          <p:cNvPicPr>
            <a:picLocks noGrp="1" noChangeAspect="1"/>
          </p:cNvPicPr>
          <p:nvPr>
            <p:ph idx="1"/>
          </p:nvPr>
        </p:nvPicPr>
        <p:blipFill>
          <a:blip r:embed="rId2" cstate="print"/>
          <a:stretch>
            <a:fillRect/>
          </a:stretch>
        </p:blipFill>
        <p:spPr>
          <a:xfrm>
            <a:off x="323586" y="1557154"/>
            <a:ext cx="6360159" cy="4176896"/>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60AD4"/>
            </a:solidFill>
          </a:ln>
        </p:spPr>
        <p:txBody>
          <a:bodyPr/>
          <a:lstStyle/>
          <a:p>
            <a:r>
              <a:rPr lang="en-NZ" dirty="0"/>
              <a:t>LINE &amp; NUMBER PLACEMENT</a:t>
            </a:r>
          </a:p>
        </p:txBody>
      </p:sp>
      <p:pic>
        <p:nvPicPr>
          <p:cNvPr id="10" name="Content Placeholder 9" descr="Connection line 1-1.jpg"/>
          <p:cNvPicPr>
            <a:picLocks noGrp="1" noChangeAspect="1"/>
          </p:cNvPicPr>
          <p:nvPr>
            <p:ph idx="1"/>
          </p:nvPr>
        </p:nvPicPr>
        <p:blipFill>
          <a:blip r:embed="rId2" cstate="print"/>
          <a:stretch>
            <a:fillRect/>
          </a:stretch>
        </p:blipFill>
        <p:spPr>
          <a:xfrm>
            <a:off x="323586" y="1557154"/>
            <a:ext cx="6360159" cy="4176896"/>
          </a:xfrm>
        </p:spPr>
      </p:pic>
      <p:sp>
        <p:nvSpPr>
          <p:cNvPr id="4" name="TextBox 3"/>
          <p:cNvSpPr txBox="1"/>
          <p:nvPr/>
        </p:nvSpPr>
        <p:spPr>
          <a:xfrm>
            <a:off x="6733034" y="1773610"/>
            <a:ext cx="2160240" cy="4154988"/>
          </a:xfrm>
          <a:prstGeom prst="rect">
            <a:avLst/>
          </a:prstGeom>
          <a:noFill/>
        </p:spPr>
        <p:txBody>
          <a:bodyPr wrap="square" lIns="91444" tIns="45722" rIns="91444" bIns="45722" rtlCol="0">
            <a:spAutoFit/>
          </a:bodyPr>
          <a:lstStyle/>
          <a:p>
            <a:r>
              <a:rPr lang="en-NZ" sz="2400" dirty="0"/>
              <a:t>White course – line 2-3 covering the track. Numbers covering detail. This a) makes the number hard to read and b) obscures important information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TASKS OF THE CONTROLLER</a:t>
            </a:r>
          </a:p>
        </p:txBody>
      </p:sp>
      <p:sp>
        <p:nvSpPr>
          <p:cNvPr id="3" name="Content Placeholder 2"/>
          <p:cNvSpPr>
            <a:spLocks noGrp="1"/>
          </p:cNvSpPr>
          <p:nvPr>
            <p:ph idx="1"/>
          </p:nvPr>
        </p:nvSpPr>
        <p:spPr>
          <a:xfrm>
            <a:off x="457280" y="1600571"/>
            <a:ext cx="8292705" cy="5069583"/>
          </a:xfrm>
        </p:spPr>
        <p:txBody>
          <a:bodyPr>
            <a:normAutofit/>
          </a:bodyPr>
          <a:lstStyle/>
          <a:p>
            <a:pPr marL="0" indent="0">
              <a:buNone/>
            </a:pPr>
            <a:r>
              <a:rPr lang="en-NZ" dirty="0"/>
              <a:t>On the Competition Day</a:t>
            </a:r>
          </a:p>
          <a:p>
            <a:r>
              <a:rPr lang="en-NZ" dirty="0"/>
              <a:t>Ensure Start is set up correctly (maps in correct boxes)</a:t>
            </a:r>
          </a:p>
          <a:p>
            <a:r>
              <a:rPr lang="en-NZ" dirty="0"/>
              <a:t>Ensure event timing is correct ( </a:t>
            </a:r>
            <a:r>
              <a:rPr lang="en-NZ" dirty="0" err="1"/>
              <a:t>eg</a:t>
            </a:r>
            <a:r>
              <a:rPr lang="en-NZ" dirty="0"/>
              <a:t> synced  start and finish Sport Ident )</a:t>
            </a:r>
          </a:p>
          <a:p>
            <a:r>
              <a:rPr lang="en-NZ" dirty="0"/>
              <a:t>Ensure </a:t>
            </a:r>
            <a:r>
              <a:rPr lang="en-NZ" b="1" dirty="0"/>
              <a:t>safety</a:t>
            </a:r>
            <a:r>
              <a:rPr lang="en-NZ" dirty="0"/>
              <a:t> of competitors, spectators, event officials and the public.</a:t>
            </a:r>
          </a:p>
          <a:p>
            <a:r>
              <a:rPr lang="en-NZ" dirty="0"/>
              <a:t>Deal with </a:t>
            </a:r>
            <a:r>
              <a:rPr lang="en-NZ" b="1" dirty="0"/>
              <a:t>complaints</a:t>
            </a:r>
          </a:p>
          <a:p>
            <a:endParaRPr lang="en-NZ" dirty="0"/>
          </a:p>
        </p:txBody>
      </p:sp>
      <p:pic>
        <p:nvPicPr>
          <p:cNvPr id="4" name="Picture 3" descr="tn171681.jpg"/>
          <p:cNvPicPr>
            <a:picLocks noChangeAspect="1"/>
          </p:cNvPicPr>
          <p:nvPr/>
        </p:nvPicPr>
        <p:blipFill>
          <a:blip r:embed="rId3" cstate="print"/>
          <a:stretch>
            <a:fillRect/>
          </a:stretch>
        </p:blipFill>
        <p:spPr>
          <a:xfrm>
            <a:off x="8101800" y="2205375"/>
            <a:ext cx="648185" cy="1416828"/>
          </a:xfrm>
          <a:prstGeom prst="rect">
            <a:avLst/>
          </a:prstGeom>
        </p:spPr>
      </p:pic>
    </p:spTree>
  </p:cSld>
  <p:clrMapOvr>
    <a:masterClrMapping/>
  </p:clrMapOvr>
  <p:extLst>
    <p:ext uri="{6950BFC3-D8DA-4A85-94F7-54DA5524770B}">
      <p188:commentRel xmlns:p188="http://schemas.microsoft.com/office/powerpoint/2018/8/main" r:id="rId2"/>
    </p:ext>
  </p:extLs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60AD4"/>
            </a:solidFill>
          </a:ln>
        </p:spPr>
        <p:txBody>
          <a:bodyPr/>
          <a:lstStyle/>
          <a:p>
            <a:r>
              <a:rPr lang="en-NZ" dirty="0"/>
              <a:t>LINE &amp; NUMBER PLACEMENT</a:t>
            </a:r>
          </a:p>
        </p:txBody>
      </p:sp>
      <p:sp>
        <p:nvSpPr>
          <p:cNvPr id="8" name="TextBox 7"/>
          <p:cNvSpPr txBox="1"/>
          <p:nvPr/>
        </p:nvSpPr>
        <p:spPr>
          <a:xfrm>
            <a:off x="7093074" y="1701602"/>
            <a:ext cx="1800200" cy="2308328"/>
          </a:xfrm>
          <a:prstGeom prst="rect">
            <a:avLst/>
          </a:prstGeom>
          <a:noFill/>
        </p:spPr>
        <p:txBody>
          <a:bodyPr wrap="square" lIns="91444" tIns="45722" rIns="91444" bIns="45722" rtlCol="0">
            <a:spAutoFit/>
          </a:bodyPr>
          <a:lstStyle/>
          <a:p>
            <a:r>
              <a:rPr lang="en-NZ" sz="2400" dirty="0"/>
              <a:t>Shift line 2-3 off the track. Shift numbers away from detail.</a:t>
            </a:r>
          </a:p>
        </p:txBody>
      </p:sp>
      <p:pic>
        <p:nvPicPr>
          <p:cNvPr id="11" name="Picture 10" descr="Connection line 1-2.jpg"/>
          <p:cNvPicPr>
            <a:picLocks noChangeAspect="1"/>
          </p:cNvPicPr>
          <p:nvPr/>
        </p:nvPicPr>
        <p:blipFill>
          <a:blip r:embed="rId2" cstate="print"/>
          <a:stretch>
            <a:fillRect/>
          </a:stretch>
        </p:blipFill>
        <p:spPr>
          <a:xfrm>
            <a:off x="324322" y="1557587"/>
            <a:ext cx="6336704" cy="4161493"/>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60AD4"/>
            </a:solidFill>
          </a:ln>
        </p:spPr>
        <p:txBody>
          <a:bodyPr/>
          <a:lstStyle/>
          <a:p>
            <a:r>
              <a:rPr lang="en-NZ" dirty="0"/>
              <a:t>LINE &amp; NUMBER PLACEMENT</a:t>
            </a:r>
          </a:p>
        </p:txBody>
      </p:sp>
      <p:pic>
        <p:nvPicPr>
          <p:cNvPr id="8" name="Content Placeholder 7" descr="Connection line 2-1.jpg"/>
          <p:cNvPicPr>
            <a:picLocks noGrp="1" noChangeAspect="1"/>
          </p:cNvPicPr>
          <p:nvPr>
            <p:ph idx="1"/>
          </p:nvPr>
        </p:nvPicPr>
        <p:blipFill>
          <a:blip r:embed="rId2" cstate="print"/>
          <a:stretch>
            <a:fillRect/>
          </a:stretch>
        </p:blipFill>
        <p:spPr>
          <a:xfrm>
            <a:off x="323584" y="1557154"/>
            <a:ext cx="6038495" cy="5113000"/>
          </a:xfr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60AD4"/>
            </a:solidFill>
          </a:ln>
        </p:spPr>
        <p:txBody>
          <a:bodyPr/>
          <a:lstStyle/>
          <a:p>
            <a:r>
              <a:rPr lang="en-NZ" dirty="0"/>
              <a:t>LINE &amp; NUMBER PLACEMENT</a:t>
            </a:r>
          </a:p>
        </p:txBody>
      </p:sp>
      <p:pic>
        <p:nvPicPr>
          <p:cNvPr id="8" name="Content Placeholder 7" descr="Connection line 2-1.jpg"/>
          <p:cNvPicPr>
            <a:picLocks noGrp="1" noChangeAspect="1"/>
          </p:cNvPicPr>
          <p:nvPr>
            <p:ph idx="1"/>
          </p:nvPr>
        </p:nvPicPr>
        <p:blipFill>
          <a:blip r:embed="rId2" cstate="print"/>
          <a:stretch>
            <a:fillRect/>
          </a:stretch>
        </p:blipFill>
        <p:spPr>
          <a:xfrm>
            <a:off x="323584" y="1557154"/>
            <a:ext cx="6038495" cy="5113000"/>
          </a:xfrm>
        </p:spPr>
      </p:pic>
      <p:sp>
        <p:nvSpPr>
          <p:cNvPr id="4" name="TextBox 3"/>
          <p:cNvSpPr txBox="1"/>
          <p:nvPr/>
        </p:nvSpPr>
        <p:spPr>
          <a:xfrm>
            <a:off x="6517010" y="1629594"/>
            <a:ext cx="1728192" cy="3416324"/>
          </a:xfrm>
          <a:prstGeom prst="rect">
            <a:avLst/>
          </a:prstGeom>
          <a:noFill/>
        </p:spPr>
        <p:txBody>
          <a:bodyPr wrap="square" lIns="91444" tIns="45722" rIns="91444" bIns="45722" rtlCol="0">
            <a:spAutoFit/>
          </a:bodyPr>
          <a:lstStyle/>
          <a:p>
            <a:r>
              <a:rPr lang="en-NZ" sz="2400" dirty="0"/>
              <a:t>All three circles obscure detail, as do connection lines.</a:t>
            </a:r>
          </a:p>
          <a:p>
            <a:r>
              <a:rPr lang="en-NZ" sz="2400" dirty="0"/>
              <a:t>Numbers are poorly positioned.</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60AD4"/>
            </a:solidFill>
          </a:ln>
        </p:spPr>
        <p:txBody>
          <a:bodyPr/>
          <a:lstStyle/>
          <a:p>
            <a:r>
              <a:rPr lang="en-NZ" dirty="0"/>
              <a:t>LINE &amp; NUMBER PLACEMENT</a:t>
            </a:r>
          </a:p>
        </p:txBody>
      </p:sp>
      <p:sp>
        <p:nvSpPr>
          <p:cNvPr id="6" name="TextBox 5"/>
          <p:cNvSpPr txBox="1"/>
          <p:nvPr/>
        </p:nvSpPr>
        <p:spPr>
          <a:xfrm>
            <a:off x="6733034" y="1557586"/>
            <a:ext cx="2160240" cy="4524320"/>
          </a:xfrm>
          <a:prstGeom prst="rect">
            <a:avLst/>
          </a:prstGeom>
          <a:noFill/>
        </p:spPr>
        <p:txBody>
          <a:bodyPr wrap="square" lIns="91444" tIns="45722" rIns="91444" bIns="45722" rtlCol="0">
            <a:spAutoFit/>
          </a:bodyPr>
          <a:lstStyle/>
          <a:p>
            <a:r>
              <a:rPr lang="en-NZ" sz="2400" dirty="0"/>
              <a:t>Cut circles and lines as required. A circle is still recognisable as such even if there are more gaps than not in the line.</a:t>
            </a:r>
          </a:p>
          <a:p>
            <a:r>
              <a:rPr lang="en-NZ" sz="2400" dirty="0"/>
              <a:t>Numbers moved so not hiding detail.</a:t>
            </a:r>
          </a:p>
        </p:txBody>
      </p:sp>
      <p:pic>
        <p:nvPicPr>
          <p:cNvPr id="9" name="Picture 8" descr="Connection line 2-2.jpg"/>
          <p:cNvPicPr>
            <a:picLocks noChangeAspect="1"/>
          </p:cNvPicPr>
          <p:nvPr/>
        </p:nvPicPr>
        <p:blipFill>
          <a:blip r:embed="rId2" cstate="print"/>
          <a:stretch>
            <a:fillRect/>
          </a:stretch>
        </p:blipFill>
        <p:spPr>
          <a:xfrm>
            <a:off x="324322" y="1557586"/>
            <a:ext cx="6037985" cy="5112568"/>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60AD4"/>
            </a:solidFill>
          </a:ln>
        </p:spPr>
        <p:txBody>
          <a:bodyPr/>
          <a:lstStyle/>
          <a:p>
            <a:r>
              <a:rPr lang="en-NZ" dirty="0"/>
              <a:t>LINE &amp; NUMBER PLACEMENT</a:t>
            </a:r>
          </a:p>
        </p:txBody>
      </p:sp>
      <p:pic>
        <p:nvPicPr>
          <p:cNvPr id="7" name="Picture 2"/>
          <p:cNvPicPr>
            <a:picLocks noGrp="1" noChangeAspect="1" noChangeArrowheads="1"/>
          </p:cNvPicPr>
          <p:nvPr>
            <p:ph idx="1"/>
          </p:nvPr>
        </p:nvPicPr>
        <p:blipFill>
          <a:blip r:embed="rId2" cstate="print"/>
          <a:srcRect/>
          <a:stretch>
            <a:fillRect/>
          </a:stretch>
        </p:blipFill>
        <p:spPr bwMode="auto">
          <a:xfrm>
            <a:off x="468338" y="1557585"/>
            <a:ext cx="4464496" cy="5047857"/>
          </a:xfrm>
          <a:prstGeom prst="rect">
            <a:avLst/>
          </a:prstGeom>
          <a:noFill/>
          <a:ln w="9525">
            <a:noFill/>
            <a:miter lim="800000"/>
            <a:headEnd/>
            <a:tailEnd/>
          </a:ln>
        </p:spPr>
      </p:pic>
      <p:sp>
        <p:nvSpPr>
          <p:cNvPr id="8" name="TextBox 7"/>
          <p:cNvSpPr txBox="1"/>
          <p:nvPr/>
        </p:nvSpPr>
        <p:spPr>
          <a:xfrm>
            <a:off x="6012954" y="1701602"/>
            <a:ext cx="2016224" cy="3416320"/>
          </a:xfrm>
          <a:prstGeom prst="rect">
            <a:avLst/>
          </a:prstGeom>
          <a:noFill/>
        </p:spPr>
        <p:txBody>
          <a:bodyPr wrap="square" rtlCol="0">
            <a:spAutoFit/>
          </a:bodyPr>
          <a:lstStyle/>
          <a:p>
            <a:r>
              <a:rPr lang="en-NZ" sz="2400" dirty="0"/>
              <a:t>World Cup Middle Distance race, Tasmania 2015.</a:t>
            </a:r>
          </a:p>
          <a:p>
            <a:endParaRPr lang="en-NZ" sz="2400" dirty="0"/>
          </a:p>
          <a:p>
            <a:r>
              <a:rPr lang="en-NZ" sz="2400" dirty="0"/>
              <a:t>Look carefully at the line to number 7.</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60AD4"/>
            </a:solidFill>
          </a:ln>
        </p:spPr>
        <p:txBody>
          <a:bodyPr/>
          <a:lstStyle/>
          <a:p>
            <a:r>
              <a:rPr lang="en-NZ" dirty="0"/>
              <a:t>LINE &amp; NUMBER PLACEMENT</a:t>
            </a:r>
          </a:p>
        </p:txBody>
      </p:sp>
      <p:pic>
        <p:nvPicPr>
          <p:cNvPr id="8" name="Picture 7" descr="Line cut 4.jpg"/>
          <p:cNvPicPr>
            <a:picLocks noChangeAspect="1"/>
          </p:cNvPicPr>
          <p:nvPr/>
        </p:nvPicPr>
        <p:blipFill>
          <a:blip r:embed="rId2" cstate="print"/>
          <a:stretch>
            <a:fillRect/>
          </a:stretch>
        </p:blipFill>
        <p:spPr>
          <a:xfrm>
            <a:off x="468338" y="1557586"/>
            <a:ext cx="4104456" cy="5051638"/>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60AD4"/>
            </a:solidFill>
          </a:ln>
        </p:spPr>
        <p:txBody>
          <a:bodyPr/>
          <a:lstStyle/>
          <a:p>
            <a:r>
              <a:rPr lang="en-NZ" dirty="0"/>
              <a:t>LINE &amp; NUMBER PLACEMENT</a:t>
            </a:r>
          </a:p>
        </p:txBody>
      </p:sp>
      <p:sp>
        <p:nvSpPr>
          <p:cNvPr id="5" name="TextBox 4"/>
          <p:cNvSpPr txBox="1"/>
          <p:nvPr/>
        </p:nvSpPr>
        <p:spPr>
          <a:xfrm>
            <a:off x="5940946" y="1629594"/>
            <a:ext cx="2160240" cy="4893647"/>
          </a:xfrm>
          <a:prstGeom prst="rect">
            <a:avLst/>
          </a:prstGeom>
          <a:noFill/>
        </p:spPr>
        <p:txBody>
          <a:bodyPr wrap="square" rtlCol="0">
            <a:spAutoFit/>
          </a:bodyPr>
          <a:lstStyle/>
          <a:p>
            <a:r>
              <a:rPr lang="en-NZ" sz="2400" dirty="0"/>
              <a:t>Connection line to no. 7 completely obscured the boulder just before the control. This boulder is a) very similar to actual control site; b) a potential attack point</a:t>
            </a:r>
          </a:p>
        </p:txBody>
      </p:sp>
      <p:pic>
        <p:nvPicPr>
          <p:cNvPr id="7" name="Picture 6" descr="Line cut 4.jpg"/>
          <p:cNvPicPr>
            <a:picLocks noChangeAspect="1"/>
          </p:cNvPicPr>
          <p:nvPr/>
        </p:nvPicPr>
        <p:blipFill>
          <a:blip r:embed="rId2" cstate="print"/>
          <a:stretch>
            <a:fillRect/>
          </a:stretch>
        </p:blipFill>
        <p:spPr>
          <a:xfrm>
            <a:off x="468338" y="1557586"/>
            <a:ext cx="4104456" cy="5051638"/>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D35873-3E2F-7B5B-CA7E-4772F593F566}"/>
              </a:ext>
            </a:extLst>
          </p:cNvPr>
          <p:cNvSpPr>
            <a:spLocks noGrp="1"/>
          </p:cNvSpPr>
          <p:nvPr>
            <p:ph type="title"/>
          </p:nvPr>
        </p:nvSpPr>
        <p:spPr>
          <a:xfrm>
            <a:off x="457280" y="274703"/>
            <a:ext cx="8231029" cy="1143264"/>
          </a:xfrm>
          <a:ln w="25400">
            <a:solidFill>
              <a:srgbClr val="FFC000"/>
            </a:solidFill>
          </a:ln>
        </p:spPr>
        <p:txBody>
          <a:bodyPr/>
          <a:lstStyle/>
          <a:p>
            <a:r>
              <a:rPr lang="en-NZ" dirty="0"/>
              <a:t>Course Checking for Printing</a:t>
            </a:r>
          </a:p>
        </p:txBody>
      </p:sp>
      <p:sp>
        <p:nvSpPr>
          <p:cNvPr id="5" name="Content Placeholder 2">
            <a:extLst>
              <a:ext uri="{FF2B5EF4-FFF2-40B4-BE49-F238E27FC236}">
                <a16:creationId xmlns:a16="http://schemas.microsoft.com/office/drawing/2014/main" id="{EBAEE1F8-C9B4-E782-6696-82B24C14CCE9}"/>
              </a:ext>
            </a:extLst>
          </p:cNvPr>
          <p:cNvSpPr>
            <a:spLocks noGrp="1"/>
          </p:cNvSpPr>
          <p:nvPr>
            <p:ph idx="1"/>
          </p:nvPr>
        </p:nvSpPr>
        <p:spPr>
          <a:xfrm>
            <a:off x="457280" y="1600571"/>
            <a:ext cx="8231029" cy="4527011"/>
          </a:xfrm>
        </p:spPr>
        <p:txBody>
          <a:bodyPr>
            <a:normAutofit/>
          </a:bodyPr>
          <a:lstStyle/>
          <a:p>
            <a:r>
              <a:rPr lang="en-NZ" i="1" dirty="0"/>
              <a:t>Do Lines need cutting?</a:t>
            </a:r>
          </a:p>
          <a:p>
            <a:r>
              <a:rPr lang="en-NZ" i="1" dirty="0"/>
              <a:t>Do circles need cutting?</a:t>
            </a:r>
          </a:p>
          <a:p>
            <a:r>
              <a:rPr lang="en-NZ" i="1" dirty="0"/>
              <a:t>Should the numbers be moved for better placement?</a:t>
            </a:r>
          </a:p>
          <a:p>
            <a:r>
              <a:rPr lang="en-NZ" i="1" dirty="0"/>
              <a:t>Do lines need moving on easier courses as to not block the linear feature?</a:t>
            </a:r>
          </a:p>
          <a:p>
            <a:r>
              <a:rPr lang="en-NZ" i="1" dirty="0"/>
              <a:t>Do I need to create a fancy little symbol for myself and place it on the map?</a:t>
            </a:r>
            <a:endParaRPr lang="en-NZ" dirty="0"/>
          </a:p>
        </p:txBody>
      </p:sp>
      <p:pic>
        <p:nvPicPr>
          <p:cNvPr id="7" name="Picture 6" descr="A picture containing text&#10;&#10;Description automatically generated">
            <a:extLst>
              <a:ext uri="{FF2B5EF4-FFF2-40B4-BE49-F238E27FC236}">
                <a16:creationId xmlns:a16="http://schemas.microsoft.com/office/drawing/2014/main" id="{28F92180-3852-D22F-9B25-329883486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026" y="5521825"/>
            <a:ext cx="946795" cy="1076641"/>
          </a:xfrm>
          <a:prstGeom prst="rect">
            <a:avLst/>
          </a:prstGeom>
        </p:spPr>
      </p:pic>
    </p:spTree>
    <p:extLst>
      <p:ext uri="{BB962C8B-B14F-4D97-AF65-F5344CB8AC3E}">
        <p14:creationId xmlns:p14="http://schemas.microsoft.com/office/powerpoint/2010/main" val="42113319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60AD4"/>
            </a:solidFill>
          </a:ln>
        </p:spPr>
        <p:txBody>
          <a:bodyPr/>
          <a:lstStyle/>
          <a:p>
            <a:r>
              <a:rPr lang="en-NZ" dirty="0"/>
              <a:t>CONTROL DESCRIPTIONS</a:t>
            </a:r>
          </a:p>
        </p:txBody>
      </p:sp>
      <p:sp>
        <p:nvSpPr>
          <p:cNvPr id="3" name="Content Placeholder 2"/>
          <p:cNvSpPr>
            <a:spLocks noGrp="1"/>
          </p:cNvSpPr>
          <p:nvPr>
            <p:ph idx="1"/>
          </p:nvPr>
        </p:nvSpPr>
        <p:spPr/>
        <p:txBody>
          <a:bodyPr>
            <a:normAutofit/>
          </a:bodyPr>
          <a:lstStyle/>
          <a:p>
            <a:r>
              <a:rPr lang="en-NZ" dirty="0"/>
              <a:t>IOF pictorial descriptions are used for red courses. Orange course have pictorial </a:t>
            </a:r>
            <a:r>
              <a:rPr lang="en-NZ" b="1" dirty="0"/>
              <a:t>AND</a:t>
            </a:r>
            <a:r>
              <a:rPr lang="en-NZ" dirty="0"/>
              <a:t> English descriptions. Yellow and white have only English.</a:t>
            </a:r>
          </a:p>
          <a:p>
            <a:r>
              <a:rPr lang="en-NZ" dirty="0"/>
              <a:t>Control descriptions shall be printed on the front of the competition map.</a:t>
            </a:r>
          </a:p>
          <a:p>
            <a:r>
              <a:rPr lang="en-NZ" dirty="0">
                <a:solidFill>
                  <a:srgbClr val="0070C0"/>
                </a:solidFill>
              </a:rPr>
              <a:t>Don’t neglect loose descriptions for club events, gives a more ‘proper’ event feel</a:t>
            </a:r>
          </a:p>
          <a:p>
            <a:endParaRPr lang="en-NZ"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60AD4"/>
            </a:solidFill>
          </a:ln>
        </p:spPr>
        <p:txBody>
          <a:bodyPr/>
          <a:lstStyle/>
          <a:p>
            <a:r>
              <a:rPr lang="en-NZ" dirty="0"/>
              <a:t>CONTROL DESCRIPTIONS</a:t>
            </a:r>
          </a:p>
        </p:txBody>
      </p:sp>
      <p:sp>
        <p:nvSpPr>
          <p:cNvPr id="3" name="Content Placeholder 2"/>
          <p:cNvSpPr>
            <a:spLocks noGrp="1"/>
          </p:cNvSpPr>
          <p:nvPr>
            <p:ph idx="1"/>
          </p:nvPr>
        </p:nvSpPr>
        <p:spPr>
          <a:xfrm>
            <a:off x="457280" y="1600570"/>
            <a:ext cx="8231029" cy="5069584"/>
          </a:xfrm>
        </p:spPr>
        <p:txBody>
          <a:bodyPr>
            <a:normAutofit/>
          </a:bodyPr>
          <a:lstStyle/>
          <a:p>
            <a:r>
              <a:rPr lang="en-NZ" dirty="0"/>
              <a:t>Separate control descriptions for each competitor shall be available at the pre-start.</a:t>
            </a:r>
          </a:p>
          <a:p>
            <a:r>
              <a:rPr lang="en-NZ" dirty="0"/>
              <a:t>When printed, the box size of the descriptions is 5-7mm. Too small = too hard to read so try to make them at least 6mm. Just because M21E needs small boxes doesn’t mean we all do.</a:t>
            </a:r>
          </a:p>
          <a:p>
            <a:r>
              <a:rPr lang="en-NZ" dirty="0"/>
              <a:t>A control site which cannot be accurately described should not be used.</a:t>
            </a:r>
          </a:p>
          <a:p>
            <a:endParaRPr lang="en-N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91FFCB-67C6-3E5D-EF01-357AEABDEEA6}"/>
              </a:ext>
            </a:extLst>
          </p:cNvPr>
          <p:cNvSpPr>
            <a:spLocks noGrp="1"/>
          </p:cNvSpPr>
          <p:nvPr>
            <p:ph type="title"/>
          </p:nvPr>
        </p:nvSpPr>
        <p:spPr>
          <a:xfrm>
            <a:off x="457280" y="274703"/>
            <a:ext cx="8231029" cy="1143264"/>
          </a:xfrm>
          <a:ln w="25400">
            <a:solidFill>
              <a:srgbClr val="FFC000"/>
            </a:solidFill>
          </a:ln>
        </p:spPr>
        <p:txBody>
          <a:bodyPr/>
          <a:lstStyle/>
          <a:p>
            <a:r>
              <a:rPr lang="en-NZ" dirty="0"/>
              <a:t>What the Controller is NOT</a:t>
            </a:r>
          </a:p>
        </p:txBody>
      </p:sp>
      <p:sp>
        <p:nvSpPr>
          <p:cNvPr id="5" name="Content Placeholder 2">
            <a:extLst>
              <a:ext uri="{FF2B5EF4-FFF2-40B4-BE49-F238E27FC236}">
                <a16:creationId xmlns:a16="http://schemas.microsoft.com/office/drawing/2014/main" id="{B67B4003-CD43-995F-224E-6CC4495444E9}"/>
              </a:ext>
            </a:extLst>
          </p:cNvPr>
          <p:cNvSpPr>
            <a:spLocks noGrp="1"/>
          </p:cNvSpPr>
          <p:nvPr>
            <p:ph idx="1"/>
          </p:nvPr>
        </p:nvSpPr>
        <p:spPr>
          <a:xfrm>
            <a:off x="457280" y="1600570"/>
            <a:ext cx="8231029" cy="4710211"/>
          </a:xfrm>
        </p:spPr>
        <p:txBody>
          <a:bodyPr>
            <a:normAutofit/>
          </a:bodyPr>
          <a:lstStyle/>
          <a:p>
            <a:r>
              <a:rPr lang="en-NZ" dirty="0"/>
              <a:t>Not a Course Planner</a:t>
            </a:r>
            <a:endParaRPr lang="en-NZ" strike="sngStrike" dirty="0"/>
          </a:p>
          <a:p>
            <a:r>
              <a:rPr lang="en-NZ" dirty="0"/>
              <a:t>Not a secondary course planner</a:t>
            </a:r>
          </a:p>
          <a:p>
            <a:r>
              <a:rPr lang="en-NZ" dirty="0"/>
              <a:t>Does not plan courses</a:t>
            </a:r>
          </a:p>
          <a:p>
            <a:endParaRPr lang="en-NZ" dirty="0"/>
          </a:p>
          <a:p>
            <a:r>
              <a:rPr lang="en-NZ" dirty="0"/>
              <a:t>For club events this gets a bit muddied as the planner can be inexperienced – can assist but need to ensure some process in place so you don’t oversee your own planning mistakes</a:t>
            </a:r>
          </a:p>
          <a:p>
            <a:pPr>
              <a:buNone/>
            </a:pPr>
            <a:endParaRPr lang="en-NZ" dirty="0"/>
          </a:p>
          <a:p>
            <a:pPr>
              <a:buNone/>
            </a:pPr>
            <a:endParaRPr lang="en-NZ" dirty="0"/>
          </a:p>
        </p:txBody>
      </p:sp>
    </p:spTree>
    <p:extLst>
      <p:ext uri="{BB962C8B-B14F-4D97-AF65-F5344CB8AC3E}">
        <p14:creationId xmlns:p14="http://schemas.microsoft.com/office/powerpoint/2010/main" val="1100926813"/>
      </p:ext>
    </p:extLst>
  </p:cSld>
  <p:clrMapOvr>
    <a:masterClrMapping/>
  </p:clrMapOvr>
  <p:extLst>
    <p:ext uri="{6950BFC3-D8DA-4A85-94F7-54DA5524770B}">
      <p188:commentRel xmlns:p188="http://schemas.microsoft.com/office/powerpoint/2018/8/main" r:id="rId2"/>
    </p:ext>
  </p:extLs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60AD4"/>
            </a:solidFill>
          </a:ln>
        </p:spPr>
        <p:txBody>
          <a:bodyPr/>
          <a:lstStyle/>
          <a:p>
            <a:r>
              <a:rPr lang="en-NZ" dirty="0"/>
              <a:t>CONTROL DESCRIPTIONS</a:t>
            </a:r>
          </a:p>
        </p:txBody>
      </p:sp>
      <p:sp>
        <p:nvSpPr>
          <p:cNvPr id="3" name="Content Placeholder 2"/>
          <p:cNvSpPr>
            <a:spLocks noGrp="1"/>
          </p:cNvSpPr>
          <p:nvPr>
            <p:ph idx="1"/>
          </p:nvPr>
        </p:nvSpPr>
        <p:spPr>
          <a:xfrm>
            <a:off x="457280" y="1557587"/>
            <a:ext cx="8363986" cy="5112568"/>
          </a:xfrm>
        </p:spPr>
        <p:txBody>
          <a:bodyPr>
            <a:normAutofit fontScale="92500" lnSpcReduction="20000"/>
          </a:bodyPr>
          <a:lstStyle/>
          <a:p>
            <a:r>
              <a:rPr lang="en-NZ" sz="3300" dirty="0"/>
              <a:t>Length of course is in km to nearest 0.1km. Climb is in metres to nearest 5m.</a:t>
            </a:r>
          </a:p>
          <a:p>
            <a:r>
              <a:rPr lang="en-NZ" sz="3300" dirty="0"/>
              <a:t>Use “side” where the feature extends above ground </a:t>
            </a:r>
            <a:r>
              <a:rPr lang="en-NZ" sz="3300" dirty="0" err="1"/>
              <a:t>e.g</a:t>
            </a:r>
            <a:r>
              <a:rPr lang="en-NZ" sz="3300" dirty="0"/>
              <a:t> knoll, boulder. </a:t>
            </a:r>
          </a:p>
          <a:p>
            <a:r>
              <a:rPr lang="en-NZ" sz="3300" dirty="0"/>
              <a:t>Use “edge” where feature extends below ground </a:t>
            </a:r>
            <a:r>
              <a:rPr lang="en-NZ" sz="3300" dirty="0" err="1"/>
              <a:t>e.g</a:t>
            </a:r>
            <a:r>
              <a:rPr lang="en-NZ" sz="3300" dirty="0"/>
              <a:t> depression, and control at ground level, or where feature extends over a large area </a:t>
            </a:r>
            <a:r>
              <a:rPr lang="en-NZ" sz="3300" dirty="0" err="1"/>
              <a:t>e.g</a:t>
            </a:r>
            <a:r>
              <a:rPr lang="en-NZ" sz="3300" dirty="0"/>
              <a:t> marsh, clearing</a:t>
            </a:r>
          </a:p>
          <a:p>
            <a:r>
              <a:rPr lang="en-NZ" sz="3300" dirty="0"/>
              <a:t>Use “part” where the feature extends over a significant area and the control is neither at the centre or any of the edges e. Marsh, west part, depression south part.</a:t>
            </a:r>
          </a:p>
          <a:p>
            <a:endParaRPr lang="en-NZ"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60AD4"/>
            </a:solidFill>
          </a:ln>
        </p:spPr>
        <p:txBody>
          <a:bodyPr/>
          <a:lstStyle/>
          <a:p>
            <a:r>
              <a:rPr lang="en-NZ" dirty="0"/>
              <a:t>CONTROL DESCRIPTIONS</a:t>
            </a:r>
          </a:p>
        </p:txBody>
      </p:sp>
      <p:sp>
        <p:nvSpPr>
          <p:cNvPr id="3" name="Content Placeholder 2"/>
          <p:cNvSpPr>
            <a:spLocks noGrp="1"/>
          </p:cNvSpPr>
          <p:nvPr>
            <p:ph idx="1"/>
          </p:nvPr>
        </p:nvSpPr>
        <p:spPr>
          <a:xfrm>
            <a:off x="457280" y="1600571"/>
            <a:ext cx="8231029" cy="4853559"/>
          </a:xfrm>
        </p:spPr>
        <p:txBody>
          <a:bodyPr>
            <a:normAutofit fontScale="92500"/>
          </a:bodyPr>
          <a:lstStyle/>
          <a:p>
            <a:r>
              <a:rPr lang="en-NZ" dirty="0"/>
              <a:t>State dimensions (in metres) if size of feature on the map is symbolic rather than to scale. </a:t>
            </a:r>
          </a:p>
          <a:p>
            <a:r>
              <a:rPr lang="en-NZ" dirty="0"/>
              <a:t>Don’t need to specify location if flag is positioned at, or as near as possible, to the centre of the feature </a:t>
            </a:r>
            <a:r>
              <a:rPr lang="en-NZ" dirty="0" err="1"/>
              <a:t>e.g</a:t>
            </a:r>
            <a:r>
              <a:rPr lang="en-NZ" dirty="0"/>
              <a:t> if control is in the middle of the re-entrant, don’t need “middle part” on descriptions.</a:t>
            </a:r>
          </a:p>
          <a:p>
            <a:r>
              <a:rPr lang="en-NZ" dirty="0"/>
              <a:t>When the symbol “between” is used in column G, the two features the control is between are shown separately in columns D and 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NZ" dirty="0"/>
          </a:p>
          <a:p>
            <a:endParaRPr lang="en-NZ"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294132" y="-1079437"/>
            <a:ext cx="6654596" cy="9048321"/>
          </a:xfrm>
          <a:prstGeom prst="rect">
            <a:avLst/>
          </a:prstGeom>
        </p:spPr>
      </p:pic>
    </p:spTree>
    <p:extLst>
      <p:ext uri="{BB962C8B-B14F-4D97-AF65-F5344CB8AC3E}">
        <p14:creationId xmlns:p14="http://schemas.microsoft.com/office/powerpoint/2010/main" val="24471782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MAP PRINTING</a:t>
            </a:r>
          </a:p>
        </p:txBody>
      </p:sp>
      <p:sp>
        <p:nvSpPr>
          <p:cNvPr id="3" name="Content Placeholder 2"/>
          <p:cNvSpPr>
            <a:spLocks noGrp="1"/>
          </p:cNvSpPr>
          <p:nvPr>
            <p:ph idx="1"/>
          </p:nvPr>
        </p:nvSpPr>
        <p:spPr/>
        <p:txBody>
          <a:bodyPr>
            <a:normAutofit/>
          </a:bodyPr>
          <a:lstStyle/>
          <a:p>
            <a:r>
              <a:rPr lang="en-NZ" dirty="0"/>
              <a:t>The map must be printed on good, possibly water-resistant paper, 80-120gsm.</a:t>
            </a:r>
          </a:p>
        </p:txBody>
      </p:sp>
      <p:pic>
        <p:nvPicPr>
          <p:cNvPr id="4" name="Picture 3" descr="Printer.gif"/>
          <p:cNvPicPr>
            <a:picLocks noChangeAspect="1"/>
          </p:cNvPicPr>
          <p:nvPr/>
        </p:nvPicPr>
        <p:blipFill>
          <a:blip r:embed="rId2" cstate="print"/>
          <a:stretch>
            <a:fillRect/>
          </a:stretch>
        </p:blipFill>
        <p:spPr>
          <a:xfrm>
            <a:off x="899748" y="476783"/>
            <a:ext cx="914559" cy="685959"/>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lstStyle/>
          <a:p>
            <a:r>
              <a:rPr lang="en-NZ" dirty="0"/>
              <a:t>MAP PRINTING</a:t>
            </a:r>
          </a:p>
        </p:txBody>
      </p:sp>
      <p:sp>
        <p:nvSpPr>
          <p:cNvPr id="3" name="Content Placeholder 2"/>
          <p:cNvSpPr>
            <a:spLocks noGrp="1"/>
          </p:cNvSpPr>
          <p:nvPr>
            <p:ph idx="1"/>
          </p:nvPr>
        </p:nvSpPr>
        <p:spPr>
          <a:xfrm>
            <a:off x="457280" y="1600571"/>
            <a:ext cx="8508002" cy="5069583"/>
          </a:xfrm>
        </p:spPr>
        <p:txBody>
          <a:bodyPr>
            <a:normAutofit fontScale="85000" lnSpcReduction="20000"/>
          </a:bodyPr>
          <a:lstStyle/>
          <a:p>
            <a:r>
              <a:rPr lang="en-NZ" dirty="0"/>
              <a:t>Good idea to do a </a:t>
            </a:r>
            <a:r>
              <a:rPr lang="en-NZ" b="1" dirty="0"/>
              <a:t>test print </a:t>
            </a:r>
            <a:r>
              <a:rPr lang="en-NZ" dirty="0"/>
              <a:t>using the same printing machine as will be used for the final print job. Do this in a timely fashion to allow for alterations if required. </a:t>
            </a:r>
          </a:p>
          <a:p>
            <a:r>
              <a:rPr lang="en-NZ" dirty="0"/>
              <a:t>Check that </a:t>
            </a:r>
            <a:r>
              <a:rPr lang="en-NZ" b="1" dirty="0"/>
              <a:t>fine lines</a:t>
            </a:r>
            <a:r>
              <a:rPr lang="en-NZ" dirty="0"/>
              <a:t> such as contours are crisp and clear to read. Check </a:t>
            </a:r>
            <a:r>
              <a:rPr lang="en-NZ" b="1" dirty="0"/>
              <a:t>colours</a:t>
            </a:r>
            <a:r>
              <a:rPr lang="en-NZ" dirty="0"/>
              <a:t> are correct.</a:t>
            </a:r>
          </a:p>
          <a:p>
            <a:r>
              <a:rPr lang="en-NZ" dirty="0"/>
              <a:t>Preparation of the final print file has a bearing on print quality. Including raster images may have a detrimental effect. Make sure you test print a file prepared in exactly the same way as you will prepare the final files.</a:t>
            </a:r>
          </a:p>
          <a:p>
            <a:r>
              <a:rPr lang="en-NZ" dirty="0">
                <a:solidFill>
                  <a:srgbClr val="0070C0"/>
                </a:solidFill>
              </a:rPr>
              <a:t>Talk to your club ‘admin’, they should have a standard printing method </a:t>
            </a:r>
            <a:r>
              <a:rPr lang="en-NZ" dirty="0" err="1">
                <a:solidFill>
                  <a:srgbClr val="0070C0"/>
                </a:solidFill>
              </a:rPr>
              <a:t>eg</a:t>
            </a:r>
            <a:r>
              <a:rPr lang="en-NZ" dirty="0">
                <a:solidFill>
                  <a:srgbClr val="0070C0"/>
                </a:solidFill>
              </a:rPr>
              <a:t> OBOP always uses the same Print Shop, they know our paper </a:t>
            </a:r>
            <a:r>
              <a:rPr lang="en-NZ" dirty="0" err="1">
                <a:solidFill>
                  <a:srgbClr val="0070C0"/>
                </a:solidFill>
              </a:rPr>
              <a:t>perferrence</a:t>
            </a:r>
            <a:r>
              <a:rPr lang="en-NZ" dirty="0">
                <a:solidFill>
                  <a:srgbClr val="0070C0"/>
                </a:solidFill>
              </a:rPr>
              <a:t> and we know their quality</a:t>
            </a:r>
          </a:p>
        </p:txBody>
      </p:sp>
      <p:pic>
        <p:nvPicPr>
          <p:cNvPr id="5" name="Picture 4" descr="Printer.gif"/>
          <p:cNvPicPr>
            <a:picLocks noChangeAspect="1"/>
          </p:cNvPicPr>
          <p:nvPr/>
        </p:nvPicPr>
        <p:blipFill>
          <a:blip r:embed="rId2" cstate="print"/>
          <a:stretch>
            <a:fillRect/>
          </a:stretch>
        </p:blipFill>
        <p:spPr>
          <a:xfrm>
            <a:off x="7237553" y="476783"/>
            <a:ext cx="914559" cy="685959"/>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503FC14-14CD-F4A9-9698-B81BAD6A8C0C}"/>
                  </a:ext>
                </a:extLst>
              </p14:cNvPr>
              <p14:cNvContentPartPr/>
              <p14:nvPr/>
            </p14:nvContentPartPr>
            <p14:xfrm>
              <a:off x="705703" y="1806101"/>
              <a:ext cx="2791440" cy="1041120"/>
            </p14:xfrm>
          </p:contentPart>
        </mc:Choice>
        <mc:Fallback xmlns="">
          <p:pic>
            <p:nvPicPr>
              <p:cNvPr id="4" name="Ink 3">
                <a:extLst>
                  <a:ext uri="{FF2B5EF4-FFF2-40B4-BE49-F238E27FC236}">
                    <a16:creationId xmlns:a16="http://schemas.microsoft.com/office/drawing/2014/main" id="{E503FC14-14CD-F4A9-9698-B81BAD6A8C0C}"/>
                  </a:ext>
                </a:extLst>
              </p:cNvPr>
              <p:cNvPicPr/>
              <p:nvPr/>
            </p:nvPicPr>
            <p:blipFill>
              <a:blip r:embed="rId4"/>
              <a:stretch>
                <a:fillRect/>
              </a:stretch>
            </p:blipFill>
            <p:spPr>
              <a:xfrm>
                <a:off x="651703" y="1698101"/>
                <a:ext cx="2899080" cy="1256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924A9015-FB68-1B98-72D3-3AFFC9DBA5AC}"/>
                  </a:ext>
                </a:extLst>
              </p14:cNvPr>
              <p14:cNvContentPartPr/>
              <p14:nvPr/>
            </p14:nvContentPartPr>
            <p14:xfrm>
              <a:off x="2349463" y="1847861"/>
              <a:ext cx="4192560" cy="1266120"/>
            </p14:xfrm>
          </p:contentPart>
        </mc:Choice>
        <mc:Fallback xmlns="">
          <p:pic>
            <p:nvPicPr>
              <p:cNvPr id="6" name="Ink 5">
                <a:extLst>
                  <a:ext uri="{FF2B5EF4-FFF2-40B4-BE49-F238E27FC236}">
                    <a16:creationId xmlns:a16="http://schemas.microsoft.com/office/drawing/2014/main" id="{924A9015-FB68-1B98-72D3-3AFFC9DBA5AC}"/>
                  </a:ext>
                </a:extLst>
              </p:cNvPr>
              <p:cNvPicPr/>
              <p:nvPr/>
            </p:nvPicPr>
            <p:blipFill>
              <a:blip r:embed="rId6"/>
              <a:stretch>
                <a:fillRect/>
              </a:stretch>
            </p:blipFill>
            <p:spPr>
              <a:xfrm>
                <a:off x="2295463" y="1740221"/>
                <a:ext cx="4300200" cy="1481760"/>
              </a:xfrm>
              <a:prstGeom prst="rect">
                <a:avLst/>
              </a:prstGeom>
            </p:spPr>
          </p:pic>
        </mc:Fallback>
      </mc:AlternateContent>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normAutofit/>
          </a:bodyPr>
          <a:lstStyle/>
          <a:p>
            <a:r>
              <a:rPr lang="en-NZ" dirty="0"/>
              <a:t>PUNCHING SYSTEMS </a:t>
            </a:r>
          </a:p>
        </p:txBody>
      </p:sp>
      <p:sp>
        <p:nvSpPr>
          <p:cNvPr id="3" name="Content Placeholder 2"/>
          <p:cNvSpPr>
            <a:spLocks noGrp="1"/>
          </p:cNvSpPr>
          <p:nvPr>
            <p:ph idx="1"/>
          </p:nvPr>
        </p:nvSpPr>
        <p:spPr>
          <a:xfrm>
            <a:off x="457280" y="1600571"/>
            <a:ext cx="8231029" cy="5259017"/>
          </a:xfrm>
        </p:spPr>
        <p:txBody>
          <a:bodyPr>
            <a:normAutofit/>
          </a:bodyPr>
          <a:lstStyle/>
          <a:p>
            <a:r>
              <a:rPr lang="en-NZ" dirty="0"/>
              <a:t>“Punching” a control is the mechanism by which a competitor proves he/she has visited the correct control.</a:t>
            </a:r>
          </a:p>
          <a:p>
            <a:r>
              <a:rPr lang="en-NZ" dirty="0"/>
              <a:t>In NZ, only SI used. </a:t>
            </a:r>
            <a:r>
              <a:rPr lang="en-NZ" dirty="0">
                <a:solidFill>
                  <a:srgbClr val="0070C0"/>
                </a:solidFill>
              </a:rPr>
              <a:t>(electronic system)</a:t>
            </a:r>
          </a:p>
          <a:p>
            <a:r>
              <a:rPr lang="en-NZ" dirty="0"/>
              <a:t>SI-Air is a touchless system.</a:t>
            </a:r>
          </a:p>
          <a:p>
            <a:r>
              <a:rPr lang="en-NZ" dirty="0">
                <a:solidFill>
                  <a:srgbClr val="0070C0"/>
                </a:solidFill>
              </a:rPr>
              <a:t>Clippers/Clip Cards can be used</a:t>
            </a:r>
          </a:p>
        </p:txBody>
      </p:sp>
    </p:spTree>
    <p:extLst>
      <p:ext uri="{BB962C8B-B14F-4D97-AF65-F5344CB8AC3E}">
        <p14:creationId xmlns:p14="http://schemas.microsoft.com/office/powerpoint/2010/main" val="35554629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normAutofit/>
          </a:bodyPr>
          <a:lstStyle/>
          <a:p>
            <a:r>
              <a:rPr lang="en-NZ" dirty="0"/>
              <a:t>SI PUNCHING SYSTEM </a:t>
            </a:r>
          </a:p>
        </p:txBody>
      </p:sp>
      <p:sp>
        <p:nvSpPr>
          <p:cNvPr id="3" name="Content Placeholder 2"/>
          <p:cNvSpPr>
            <a:spLocks noGrp="1"/>
          </p:cNvSpPr>
          <p:nvPr>
            <p:ph idx="1"/>
          </p:nvPr>
        </p:nvSpPr>
        <p:spPr>
          <a:xfrm>
            <a:off x="457280" y="1600571"/>
            <a:ext cx="8231029" cy="5259017"/>
          </a:xfrm>
        </p:spPr>
        <p:txBody>
          <a:bodyPr>
            <a:normAutofit/>
          </a:bodyPr>
          <a:lstStyle/>
          <a:p>
            <a:pPr marL="0" indent="0">
              <a:buNone/>
            </a:pPr>
            <a:r>
              <a:rPr lang="en-NZ" dirty="0"/>
              <a:t>The punching system includes:</a:t>
            </a:r>
          </a:p>
          <a:p>
            <a:r>
              <a:rPr lang="en-NZ" dirty="0"/>
              <a:t>The competitor “e-card”</a:t>
            </a:r>
          </a:p>
          <a:p>
            <a:r>
              <a:rPr lang="en-NZ" dirty="0"/>
              <a:t>The control units</a:t>
            </a:r>
          </a:p>
          <a:p>
            <a:r>
              <a:rPr lang="en-NZ" dirty="0"/>
              <a:t>Hardware and software to operate the system</a:t>
            </a:r>
          </a:p>
          <a:p>
            <a:pPr marL="0" indent="0">
              <a:buNone/>
            </a:pPr>
            <a:r>
              <a:rPr lang="en-NZ" dirty="0"/>
              <a:t>E-Cards</a:t>
            </a:r>
          </a:p>
          <a:p>
            <a:r>
              <a:rPr lang="en-NZ" dirty="0"/>
              <a:t>Several generations of e-card, older ones may be incompatible with more modern control units, and hold less punches than newer ones</a:t>
            </a:r>
          </a:p>
        </p:txBody>
      </p:sp>
    </p:spTree>
    <p:extLst>
      <p:ext uri="{BB962C8B-B14F-4D97-AF65-F5344CB8AC3E}">
        <p14:creationId xmlns:p14="http://schemas.microsoft.com/office/powerpoint/2010/main" val="16626708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03368933"/>
              </p:ext>
            </p:extLst>
          </p:nvPr>
        </p:nvGraphicFramePr>
        <p:xfrm>
          <a:off x="108298" y="117426"/>
          <a:ext cx="8928993" cy="6552729"/>
        </p:xfrm>
        <a:graphic>
          <a:graphicData uri="http://schemas.openxmlformats.org/drawingml/2006/table">
            <a:tbl>
              <a:tblPr firstRow="1" bandRow="1">
                <a:tableStyleId>{08FB837D-C827-4EFA-A057-4D05807E0F7C}</a:tableStyleId>
              </a:tblPr>
              <a:tblGrid>
                <a:gridCol w="896528">
                  <a:extLst>
                    <a:ext uri="{9D8B030D-6E8A-4147-A177-3AD203B41FA5}">
                      <a16:colId xmlns:a16="http://schemas.microsoft.com/office/drawing/2014/main" val="20000"/>
                    </a:ext>
                  </a:extLst>
                </a:gridCol>
                <a:gridCol w="975680">
                  <a:extLst>
                    <a:ext uri="{9D8B030D-6E8A-4147-A177-3AD203B41FA5}">
                      <a16:colId xmlns:a16="http://schemas.microsoft.com/office/drawing/2014/main" val="20001"/>
                    </a:ext>
                  </a:extLst>
                </a:gridCol>
                <a:gridCol w="693419">
                  <a:extLst>
                    <a:ext uri="{9D8B030D-6E8A-4147-A177-3AD203B41FA5}">
                      <a16:colId xmlns:a16="http://schemas.microsoft.com/office/drawing/2014/main" val="20002"/>
                    </a:ext>
                  </a:extLst>
                </a:gridCol>
                <a:gridCol w="786131">
                  <a:extLst>
                    <a:ext uri="{9D8B030D-6E8A-4147-A177-3AD203B41FA5}">
                      <a16:colId xmlns:a16="http://schemas.microsoft.com/office/drawing/2014/main" val="20003"/>
                    </a:ext>
                  </a:extLst>
                </a:gridCol>
                <a:gridCol w="719455">
                  <a:extLst>
                    <a:ext uri="{9D8B030D-6E8A-4147-A177-3AD203B41FA5}">
                      <a16:colId xmlns:a16="http://schemas.microsoft.com/office/drawing/2014/main" val="20004"/>
                    </a:ext>
                  </a:extLst>
                </a:gridCol>
                <a:gridCol w="797244">
                  <a:extLst>
                    <a:ext uri="{9D8B030D-6E8A-4147-A177-3AD203B41FA5}">
                      <a16:colId xmlns:a16="http://schemas.microsoft.com/office/drawing/2014/main" val="20005"/>
                    </a:ext>
                  </a:extLst>
                </a:gridCol>
                <a:gridCol w="896528">
                  <a:extLst>
                    <a:ext uri="{9D8B030D-6E8A-4147-A177-3AD203B41FA5}">
                      <a16:colId xmlns:a16="http://schemas.microsoft.com/office/drawing/2014/main" val="20006"/>
                    </a:ext>
                  </a:extLst>
                </a:gridCol>
                <a:gridCol w="896528">
                  <a:extLst>
                    <a:ext uri="{9D8B030D-6E8A-4147-A177-3AD203B41FA5}">
                      <a16:colId xmlns:a16="http://schemas.microsoft.com/office/drawing/2014/main" val="20007"/>
                    </a:ext>
                  </a:extLst>
                </a:gridCol>
                <a:gridCol w="1043344">
                  <a:extLst>
                    <a:ext uri="{9D8B030D-6E8A-4147-A177-3AD203B41FA5}">
                      <a16:colId xmlns:a16="http://schemas.microsoft.com/office/drawing/2014/main" val="20008"/>
                    </a:ext>
                  </a:extLst>
                </a:gridCol>
                <a:gridCol w="1224136">
                  <a:extLst>
                    <a:ext uri="{9D8B030D-6E8A-4147-A177-3AD203B41FA5}">
                      <a16:colId xmlns:a16="http://schemas.microsoft.com/office/drawing/2014/main" val="20009"/>
                    </a:ext>
                  </a:extLst>
                </a:gridCol>
              </a:tblGrid>
              <a:tr h="1114417">
                <a:tc>
                  <a:txBody>
                    <a:bodyPr/>
                    <a:lstStyle/>
                    <a:p>
                      <a:r>
                        <a:rPr lang="en-NZ" b="0" strike="noStrike" dirty="0"/>
                        <a:t>Card</a:t>
                      </a:r>
                    </a:p>
                  </a:txBody>
                  <a:tcPr/>
                </a:tc>
                <a:tc>
                  <a:txBody>
                    <a:bodyPr/>
                    <a:lstStyle/>
                    <a:p>
                      <a:r>
                        <a:rPr lang="en-NZ" b="0" strike="noStrike" dirty="0"/>
                        <a:t>Punches code + time</a:t>
                      </a:r>
                    </a:p>
                  </a:txBody>
                  <a:tcPr/>
                </a:tc>
                <a:tc>
                  <a:txBody>
                    <a:bodyPr/>
                    <a:lstStyle/>
                    <a:p>
                      <a:r>
                        <a:rPr lang="en-NZ" b="0" strike="noStrike" dirty="0"/>
                        <a:t>Start</a:t>
                      </a:r>
                    </a:p>
                  </a:txBody>
                  <a:tcPr/>
                </a:tc>
                <a:tc>
                  <a:txBody>
                    <a:bodyPr/>
                    <a:lstStyle/>
                    <a:p>
                      <a:r>
                        <a:rPr lang="en-NZ" b="0" strike="noStrike" dirty="0"/>
                        <a:t>Finish</a:t>
                      </a:r>
                    </a:p>
                  </a:txBody>
                  <a:tcPr/>
                </a:tc>
                <a:tc>
                  <a:txBody>
                    <a:bodyPr/>
                    <a:lstStyle/>
                    <a:p>
                      <a:r>
                        <a:rPr lang="en-NZ" b="0" strike="noStrike" dirty="0"/>
                        <a:t>Clear</a:t>
                      </a:r>
                    </a:p>
                  </a:txBody>
                  <a:tcPr/>
                </a:tc>
                <a:tc>
                  <a:txBody>
                    <a:bodyPr/>
                    <a:lstStyle/>
                    <a:p>
                      <a:r>
                        <a:rPr lang="en-NZ" b="0" strike="noStrike" dirty="0"/>
                        <a:t>Check</a:t>
                      </a:r>
                    </a:p>
                  </a:txBody>
                  <a:tcPr/>
                </a:tc>
                <a:tc>
                  <a:txBody>
                    <a:bodyPr/>
                    <a:lstStyle/>
                    <a:p>
                      <a:r>
                        <a:rPr lang="en-NZ" b="0" strike="noStrike" dirty="0"/>
                        <a:t>Time to punch</a:t>
                      </a:r>
                    </a:p>
                  </a:txBody>
                  <a:tcPr/>
                </a:tc>
                <a:tc>
                  <a:txBody>
                    <a:bodyPr/>
                    <a:lstStyle/>
                    <a:p>
                      <a:r>
                        <a:rPr lang="en-NZ" b="0" strike="noStrike" dirty="0"/>
                        <a:t>SI</a:t>
                      </a:r>
                      <a:r>
                        <a:rPr lang="en-NZ" b="0" strike="noStrike" baseline="0" dirty="0"/>
                        <a:t> Station</a:t>
                      </a:r>
                      <a:endParaRPr lang="en-NZ" b="0" strike="noStrike" dirty="0"/>
                    </a:p>
                  </a:txBody>
                  <a:tcPr/>
                </a:tc>
                <a:tc>
                  <a:txBody>
                    <a:bodyPr/>
                    <a:lstStyle/>
                    <a:p>
                      <a:r>
                        <a:rPr lang="en-NZ" b="0" strike="noStrike" dirty="0"/>
                        <a:t>Min. firmware</a:t>
                      </a:r>
                    </a:p>
                  </a:txBody>
                  <a:tcPr/>
                </a:tc>
                <a:tc>
                  <a:txBody>
                    <a:bodyPr/>
                    <a:lstStyle/>
                    <a:p>
                      <a:r>
                        <a:rPr lang="en-NZ" b="0" strike="noStrike" dirty="0"/>
                        <a:t>Card numbers</a:t>
                      </a:r>
                    </a:p>
                  </a:txBody>
                  <a:tcPr/>
                </a:tc>
                <a:extLst>
                  <a:ext uri="{0D108BD9-81ED-4DB2-BD59-A6C34878D82A}">
                    <a16:rowId xmlns:a16="http://schemas.microsoft.com/office/drawing/2014/main" val="10000"/>
                  </a:ext>
                </a:extLst>
              </a:tr>
              <a:tr h="757760">
                <a:tc>
                  <a:txBody>
                    <a:bodyPr/>
                    <a:lstStyle/>
                    <a:p>
                      <a:r>
                        <a:rPr lang="en-NZ" b="1" strike="noStrike" dirty="0"/>
                        <a:t>SI 5</a:t>
                      </a:r>
                    </a:p>
                  </a:txBody>
                  <a:tcPr/>
                </a:tc>
                <a:tc>
                  <a:txBody>
                    <a:bodyPr/>
                    <a:lstStyle/>
                    <a:p>
                      <a:r>
                        <a:rPr lang="en-NZ" strike="noStrike" dirty="0"/>
                        <a:t>30 (+ 6)</a:t>
                      </a:r>
                    </a:p>
                  </a:txBody>
                  <a:tcPr/>
                </a:tc>
                <a:tc>
                  <a:txBody>
                    <a:bodyPr/>
                    <a:lstStyle/>
                    <a:p>
                      <a:r>
                        <a:rPr lang="en-NZ" strike="noStrike" dirty="0"/>
                        <a:t>Y</a:t>
                      </a:r>
                    </a:p>
                  </a:txBody>
                  <a:tcPr/>
                </a:tc>
                <a:tc>
                  <a:txBody>
                    <a:bodyPr/>
                    <a:lstStyle/>
                    <a:p>
                      <a:r>
                        <a:rPr lang="en-NZ" strike="noStrike" dirty="0"/>
                        <a:t>Y</a:t>
                      </a:r>
                    </a:p>
                  </a:txBody>
                  <a:tcPr/>
                </a:tc>
                <a:tc>
                  <a:txBody>
                    <a:bodyPr/>
                    <a:lstStyle/>
                    <a:p>
                      <a:endParaRPr lang="en-NZ" strike="noStrike" dirty="0"/>
                    </a:p>
                  </a:txBody>
                  <a:tcPr/>
                </a:tc>
                <a:tc>
                  <a:txBody>
                    <a:bodyPr/>
                    <a:lstStyle/>
                    <a:p>
                      <a:r>
                        <a:rPr lang="en-NZ" strike="noStrike" dirty="0"/>
                        <a:t>Y</a:t>
                      </a:r>
                    </a:p>
                  </a:txBody>
                  <a:tcPr/>
                </a:tc>
                <a:tc>
                  <a:txBody>
                    <a:bodyPr/>
                    <a:lstStyle/>
                    <a:p>
                      <a:r>
                        <a:rPr lang="en-NZ" strike="noStrike" dirty="0"/>
                        <a:t>0.33 s</a:t>
                      </a:r>
                    </a:p>
                  </a:txBody>
                  <a:tcPr/>
                </a:tc>
                <a:tc>
                  <a:txBody>
                    <a:bodyPr/>
                    <a:lstStyle/>
                    <a:p>
                      <a:r>
                        <a:rPr lang="en-NZ" strike="noStrike" dirty="0"/>
                        <a:t>All</a:t>
                      </a:r>
                    </a:p>
                  </a:txBody>
                  <a:tcPr/>
                </a:tc>
                <a:tc>
                  <a:txBody>
                    <a:bodyPr/>
                    <a:lstStyle/>
                    <a:p>
                      <a:endParaRPr lang="en-NZ" strike="noStrike" dirty="0"/>
                    </a:p>
                  </a:txBody>
                  <a:tcPr/>
                </a:tc>
                <a:tc>
                  <a:txBody>
                    <a:bodyPr/>
                    <a:lstStyle/>
                    <a:p>
                      <a:r>
                        <a:rPr lang="en-NZ" strike="noStrike" dirty="0"/>
                        <a:t>1-499999</a:t>
                      </a:r>
                    </a:p>
                  </a:txBody>
                  <a:tcPr/>
                </a:tc>
                <a:extLst>
                  <a:ext uri="{0D108BD9-81ED-4DB2-BD59-A6C34878D82A}">
                    <a16:rowId xmlns:a16="http://schemas.microsoft.com/office/drawing/2014/main" val="10001"/>
                  </a:ext>
                </a:extLst>
              </a:tr>
              <a:tr h="780092">
                <a:tc>
                  <a:txBody>
                    <a:bodyPr/>
                    <a:lstStyle/>
                    <a:p>
                      <a:r>
                        <a:rPr lang="en-NZ" b="1" strike="noStrike" dirty="0"/>
                        <a:t>SI 6</a:t>
                      </a:r>
                    </a:p>
                  </a:txBody>
                  <a:tcPr/>
                </a:tc>
                <a:tc>
                  <a:txBody>
                    <a:bodyPr/>
                    <a:lstStyle/>
                    <a:p>
                      <a:r>
                        <a:rPr lang="en-NZ" strike="noStrike" dirty="0"/>
                        <a:t>64</a:t>
                      </a:r>
                    </a:p>
                  </a:txBody>
                  <a:tcPr/>
                </a:tc>
                <a:tc>
                  <a:txBody>
                    <a:bodyPr/>
                    <a:lstStyle/>
                    <a:p>
                      <a:r>
                        <a:rPr lang="en-NZ" strike="noStrike" dirty="0"/>
                        <a:t>Y</a:t>
                      </a:r>
                    </a:p>
                  </a:txBody>
                  <a:tcPr/>
                </a:tc>
                <a:tc>
                  <a:txBody>
                    <a:bodyPr/>
                    <a:lstStyle/>
                    <a:p>
                      <a:r>
                        <a:rPr lang="en-NZ" strike="noStrike" dirty="0"/>
                        <a:t>Y</a:t>
                      </a:r>
                    </a:p>
                  </a:txBody>
                  <a:tcPr/>
                </a:tc>
                <a:tc>
                  <a:txBody>
                    <a:bodyPr/>
                    <a:lstStyle/>
                    <a:p>
                      <a:r>
                        <a:rPr lang="en-NZ" strike="noStrike" dirty="0"/>
                        <a:t>Y</a:t>
                      </a:r>
                    </a:p>
                  </a:txBody>
                  <a:tcPr/>
                </a:tc>
                <a:tc>
                  <a:txBody>
                    <a:bodyPr/>
                    <a:lstStyle/>
                    <a:p>
                      <a:r>
                        <a:rPr lang="en-NZ" strike="noStrike" dirty="0"/>
                        <a:t>Y</a:t>
                      </a:r>
                    </a:p>
                  </a:txBody>
                  <a:tcPr/>
                </a:tc>
                <a:tc>
                  <a:txBody>
                    <a:bodyPr/>
                    <a:lstStyle/>
                    <a:p>
                      <a:r>
                        <a:rPr lang="en-NZ" strike="noStrike" dirty="0"/>
                        <a:t>0.13</a:t>
                      </a:r>
                      <a:r>
                        <a:rPr lang="en-NZ" strike="noStrike" baseline="0" dirty="0"/>
                        <a:t> s</a:t>
                      </a:r>
                      <a:endParaRPr lang="en-NZ" strike="noStrike" dirty="0"/>
                    </a:p>
                  </a:txBody>
                  <a:tcPr/>
                </a:tc>
                <a:tc>
                  <a:txBody>
                    <a:bodyPr/>
                    <a:lstStyle/>
                    <a:p>
                      <a:r>
                        <a:rPr lang="en-NZ" strike="noStrike" dirty="0"/>
                        <a:t>All</a:t>
                      </a:r>
                    </a:p>
                  </a:txBody>
                  <a:tcPr/>
                </a:tc>
                <a:tc>
                  <a:txBody>
                    <a:bodyPr/>
                    <a:lstStyle/>
                    <a:p>
                      <a:endParaRPr lang="en-NZ" strike="noStrike"/>
                    </a:p>
                  </a:txBody>
                  <a:tcPr/>
                </a:tc>
                <a:tc>
                  <a:txBody>
                    <a:bodyPr/>
                    <a:lstStyle/>
                    <a:p>
                      <a:r>
                        <a:rPr lang="en-NZ" strike="noStrike" dirty="0"/>
                        <a:t>500000</a:t>
                      </a:r>
                      <a:r>
                        <a:rPr lang="en-NZ" strike="noStrike" baseline="0" dirty="0"/>
                        <a:t> –</a:t>
                      </a:r>
                    </a:p>
                    <a:p>
                      <a:r>
                        <a:rPr lang="en-NZ" strike="noStrike" dirty="0"/>
                        <a:t>999999</a:t>
                      </a:r>
                    </a:p>
                  </a:txBody>
                  <a:tcPr/>
                </a:tc>
                <a:extLst>
                  <a:ext uri="{0D108BD9-81ED-4DB2-BD59-A6C34878D82A}">
                    <a16:rowId xmlns:a16="http://schemas.microsoft.com/office/drawing/2014/main" val="10002"/>
                  </a:ext>
                </a:extLst>
              </a:tr>
              <a:tr h="780092">
                <a:tc>
                  <a:txBody>
                    <a:bodyPr/>
                    <a:lstStyle/>
                    <a:p>
                      <a:r>
                        <a:rPr lang="en-NZ" b="1" strike="noStrike" dirty="0"/>
                        <a:t>SI 8</a:t>
                      </a:r>
                    </a:p>
                  </a:txBody>
                  <a:tcPr/>
                </a:tc>
                <a:tc>
                  <a:txBody>
                    <a:bodyPr/>
                    <a:lstStyle/>
                    <a:p>
                      <a:r>
                        <a:rPr lang="en-NZ" strike="noStrike" dirty="0"/>
                        <a:t>30</a:t>
                      </a:r>
                    </a:p>
                  </a:txBody>
                  <a:tcPr/>
                </a:tc>
                <a:tc>
                  <a:txBody>
                    <a:bodyPr/>
                    <a:lstStyle/>
                    <a:p>
                      <a:r>
                        <a:rPr lang="en-NZ" strike="noStrike" dirty="0"/>
                        <a:t>Y</a:t>
                      </a:r>
                    </a:p>
                  </a:txBody>
                  <a:tcPr/>
                </a:tc>
                <a:tc>
                  <a:txBody>
                    <a:bodyPr/>
                    <a:lstStyle/>
                    <a:p>
                      <a:r>
                        <a:rPr lang="en-NZ" strike="noStrike" dirty="0"/>
                        <a:t>Y</a:t>
                      </a:r>
                    </a:p>
                  </a:txBody>
                  <a:tcPr/>
                </a:tc>
                <a:tc>
                  <a:txBody>
                    <a:bodyPr/>
                    <a:lstStyle/>
                    <a:p>
                      <a:r>
                        <a:rPr lang="en-NZ" strike="noStrike" dirty="0"/>
                        <a:t>Y</a:t>
                      </a:r>
                    </a:p>
                  </a:txBody>
                  <a:tcPr/>
                </a:tc>
                <a:tc>
                  <a:txBody>
                    <a:bodyPr/>
                    <a:lstStyle/>
                    <a:p>
                      <a:endParaRPr lang="en-NZ" strike="noStrike" dirty="0"/>
                    </a:p>
                  </a:txBody>
                  <a:tcPr/>
                </a:tc>
                <a:tc>
                  <a:txBody>
                    <a:bodyPr/>
                    <a:lstStyle/>
                    <a:p>
                      <a:r>
                        <a:rPr lang="en-NZ" strike="noStrike" dirty="0"/>
                        <a:t>0.115 s</a:t>
                      </a:r>
                    </a:p>
                  </a:txBody>
                  <a:tcPr/>
                </a:tc>
                <a:tc>
                  <a:txBody>
                    <a:bodyPr/>
                    <a:lstStyle/>
                    <a:p>
                      <a:r>
                        <a:rPr lang="en-NZ" strike="noStrike" dirty="0"/>
                        <a:t>BSF 7 or 8</a:t>
                      </a:r>
                    </a:p>
                  </a:txBody>
                  <a:tcPr/>
                </a:tc>
                <a:tc>
                  <a:txBody>
                    <a:bodyPr/>
                    <a:lstStyle/>
                    <a:p>
                      <a:r>
                        <a:rPr lang="en-NZ" strike="noStrike" dirty="0"/>
                        <a:t>v 4.49</a:t>
                      </a:r>
                    </a:p>
                  </a:txBody>
                  <a:tcPr/>
                </a:tc>
                <a:tc>
                  <a:txBody>
                    <a:bodyPr/>
                    <a:lstStyle/>
                    <a:p>
                      <a:r>
                        <a:rPr lang="en-NZ" strike="noStrike" dirty="0"/>
                        <a:t>2000000 –</a:t>
                      </a:r>
                    </a:p>
                    <a:p>
                      <a:r>
                        <a:rPr lang="en-NZ" strike="noStrike" dirty="0"/>
                        <a:t>2999999 </a:t>
                      </a:r>
                    </a:p>
                  </a:txBody>
                  <a:tcPr/>
                </a:tc>
                <a:extLst>
                  <a:ext uri="{0D108BD9-81ED-4DB2-BD59-A6C34878D82A}">
                    <a16:rowId xmlns:a16="http://schemas.microsoft.com/office/drawing/2014/main" val="10003"/>
                  </a:ext>
                </a:extLst>
              </a:tr>
              <a:tr h="780092">
                <a:tc>
                  <a:txBody>
                    <a:bodyPr/>
                    <a:lstStyle/>
                    <a:p>
                      <a:r>
                        <a:rPr lang="en-NZ" b="1" strike="noStrike" dirty="0"/>
                        <a:t>SI 9</a:t>
                      </a:r>
                    </a:p>
                  </a:txBody>
                  <a:tcPr/>
                </a:tc>
                <a:tc>
                  <a:txBody>
                    <a:bodyPr/>
                    <a:lstStyle/>
                    <a:p>
                      <a:r>
                        <a:rPr lang="en-NZ" strike="noStrike" dirty="0"/>
                        <a:t>50</a:t>
                      </a:r>
                    </a:p>
                  </a:txBody>
                  <a:tcPr/>
                </a:tc>
                <a:tc>
                  <a:txBody>
                    <a:bodyPr/>
                    <a:lstStyle/>
                    <a:p>
                      <a:r>
                        <a:rPr lang="en-NZ" strike="noStrike" dirty="0"/>
                        <a:t>Y</a:t>
                      </a:r>
                    </a:p>
                  </a:txBody>
                  <a:tcPr/>
                </a:tc>
                <a:tc>
                  <a:txBody>
                    <a:bodyPr/>
                    <a:lstStyle/>
                    <a:p>
                      <a:r>
                        <a:rPr lang="en-NZ" strike="noStrike" dirty="0"/>
                        <a:t>Y</a:t>
                      </a:r>
                    </a:p>
                  </a:txBody>
                  <a:tcPr/>
                </a:tc>
                <a:tc>
                  <a:txBody>
                    <a:bodyPr/>
                    <a:lstStyle/>
                    <a:p>
                      <a:r>
                        <a:rPr lang="en-NZ" strike="noStrike" dirty="0"/>
                        <a:t>Y</a:t>
                      </a:r>
                    </a:p>
                  </a:txBody>
                  <a:tcPr/>
                </a:tc>
                <a:tc>
                  <a:txBody>
                    <a:bodyPr/>
                    <a:lstStyle/>
                    <a:p>
                      <a:endParaRPr lang="en-NZ" strike="noStrike" dirty="0"/>
                    </a:p>
                  </a:txBody>
                  <a:tcPr/>
                </a:tc>
                <a:tc>
                  <a:txBody>
                    <a:bodyPr/>
                    <a:lstStyle/>
                    <a:p>
                      <a:r>
                        <a:rPr lang="en-NZ" strike="noStrike" dirty="0"/>
                        <a:t>0.115 s</a:t>
                      </a:r>
                    </a:p>
                  </a:txBody>
                  <a:tcPr/>
                </a:tc>
                <a:tc>
                  <a:txBody>
                    <a:bodyPr/>
                    <a:lstStyle/>
                    <a:p>
                      <a:r>
                        <a:rPr lang="en-NZ" strike="noStrike" dirty="0"/>
                        <a:t>BSF 7 or 8</a:t>
                      </a:r>
                    </a:p>
                  </a:txBody>
                  <a:tcPr/>
                </a:tc>
                <a:tc>
                  <a:txBody>
                    <a:bodyPr/>
                    <a:lstStyle/>
                    <a:p>
                      <a:r>
                        <a:rPr lang="en-NZ" strike="noStrike" dirty="0"/>
                        <a:t>v</a:t>
                      </a:r>
                      <a:r>
                        <a:rPr lang="en-NZ" strike="noStrike" baseline="0" dirty="0"/>
                        <a:t> 4.49</a:t>
                      </a:r>
                      <a:endParaRPr lang="en-NZ" strike="noStrike" dirty="0"/>
                    </a:p>
                  </a:txBody>
                  <a:tcPr/>
                </a:tc>
                <a:tc>
                  <a:txBody>
                    <a:bodyPr/>
                    <a:lstStyle/>
                    <a:p>
                      <a:r>
                        <a:rPr lang="en-NZ" strike="noStrike" dirty="0"/>
                        <a:t>1000000</a:t>
                      </a:r>
                      <a:r>
                        <a:rPr lang="en-NZ" strike="noStrike" baseline="0" dirty="0"/>
                        <a:t> –</a:t>
                      </a:r>
                    </a:p>
                    <a:p>
                      <a:r>
                        <a:rPr lang="en-NZ" strike="noStrike" baseline="0" dirty="0"/>
                        <a:t>1</a:t>
                      </a:r>
                      <a:r>
                        <a:rPr lang="en-NZ" strike="noStrike" dirty="0"/>
                        <a:t>999999</a:t>
                      </a:r>
                    </a:p>
                  </a:txBody>
                  <a:tcPr/>
                </a:tc>
                <a:extLst>
                  <a:ext uri="{0D108BD9-81ED-4DB2-BD59-A6C34878D82A}">
                    <a16:rowId xmlns:a16="http://schemas.microsoft.com/office/drawing/2014/main" val="10004"/>
                  </a:ext>
                </a:extLst>
              </a:tr>
              <a:tr h="780092">
                <a:tc>
                  <a:txBody>
                    <a:bodyPr/>
                    <a:lstStyle/>
                    <a:p>
                      <a:r>
                        <a:rPr lang="en-NZ" b="1" strike="noStrike" dirty="0"/>
                        <a:t>SI 10</a:t>
                      </a:r>
                    </a:p>
                  </a:txBody>
                  <a:tcPr/>
                </a:tc>
                <a:tc>
                  <a:txBody>
                    <a:bodyPr/>
                    <a:lstStyle/>
                    <a:p>
                      <a:r>
                        <a:rPr lang="en-NZ" strike="noStrike" dirty="0"/>
                        <a:t>128</a:t>
                      </a:r>
                    </a:p>
                  </a:txBody>
                  <a:tcPr/>
                </a:tc>
                <a:tc>
                  <a:txBody>
                    <a:bodyPr/>
                    <a:lstStyle/>
                    <a:p>
                      <a:r>
                        <a:rPr lang="en-NZ" strike="noStrike" dirty="0"/>
                        <a:t>Y</a:t>
                      </a:r>
                    </a:p>
                  </a:txBody>
                  <a:tcPr/>
                </a:tc>
                <a:tc>
                  <a:txBody>
                    <a:bodyPr/>
                    <a:lstStyle/>
                    <a:p>
                      <a:r>
                        <a:rPr lang="en-NZ" strike="noStrike" dirty="0"/>
                        <a:t>Y</a:t>
                      </a:r>
                    </a:p>
                  </a:txBody>
                  <a:tcPr/>
                </a:tc>
                <a:tc>
                  <a:txBody>
                    <a:bodyPr/>
                    <a:lstStyle/>
                    <a:p>
                      <a:r>
                        <a:rPr lang="en-NZ" strike="noStrike" dirty="0"/>
                        <a:t>Y</a:t>
                      </a:r>
                    </a:p>
                  </a:txBody>
                  <a:tcPr/>
                </a:tc>
                <a:tc>
                  <a:txBody>
                    <a:bodyPr/>
                    <a:lstStyle/>
                    <a:p>
                      <a:r>
                        <a:rPr lang="en-NZ" strike="noStrike" dirty="0"/>
                        <a:t>Y</a:t>
                      </a:r>
                    </a:p>
                  </a:txBody>
                  <a:tcPr/>
                </a:tc>
                <a:tc>
                  <a:txBody>
                    <a:bodyPr/>
                    <a:lstStyle/>
                    <a:p>
                      <a:r>
                        <a:rPr lang="en-NZ" strike="noStrike" dirty="0"/>
                        <a:t>0.06 s</a:t>
                      </a:r>
                    </a:p>
                  </a:txBody>
                  <a:tcPr/>
                </a:tc>
                <a:tc>
                  <a:txBody>
                    <a:bodyPr/>
                    <a:lstStyle/>
                    <a:p>
                      <a:r>
                        <a:rPr lang="en-NZ" strike="noStrike" dirty="0"/>
                        <a:t>BSF 7</a:t>
                      </a:r>
                    </a:p>
                    <a:p>
                      <a:r>
                        <a:rPr lang="en-NZ" strike="noStrike" dirty="0"/>
                        <a:t>or</a:t>
                      </a:r>
                      <a:r>
                        <a:rPr lang="en-NZ" strike="noStrike" baseline="0" dirty="0"/>
                        <a:t> </a:t>
                      </a:r>
                      <a:r>
                        <a:rPr lang="en-NZ" strike="noStrike" dirty="0"/>
                        <a:t>8</a:t>
                      </a:r>
                    </a:p>
                  </a:txBody>
                  <a:tcPr/>
                </a:tc>
                <a:tc>
                  <a:txBody>
                    <a:bodyPr/>
                    <a:lstStyle/>
                    <a:p>
                      <a:r>
                        <a:rPr lang="en-NZ" strike="noStrike" dirty="0"/>
                        <a:t>v</a:t>
                      </a:r>
                      <a:r>
                        <a:rPr lang="en-NZ" strike="noStrike" baseline="0" dirty="0"/>
                        <a:t> 5.74</a:t>
                      </a:r>
                      <a:endParaRPr lang="en-NZ" strike="noStrike" dirty="0"/>
                    </a:p>
                  </a:txBody>
                  <a:tcPr/>
                </a:tc>
                <a:tc>
                  <a:txBody>
                    <a:bodyPr/>
                    <a:lstStyle/>
                    <a:p>
                      <a:r>
                        <a:rPr lang="en-NZ" strike="noStrike" dirty="0"/>
                        <a:t>7000001</a:t>
                      </a:r>
                      <a:r>
                        <a:rPr lang="en-NZ" strike="noStrike" baseline="0" dirty="0"/>
                        <a:t> –</a:t>
                      </a:r>
                    </a:p>
                    <a:p>
                      <a:r>
                        <a:rPr lang="en-NZ" strike="noStrike" dirty="0"/>
                        <a:t>7999999</a:t>
                      </a:r>
                    </a:p>
                  </a:txBody>
                  <a:tcPr/>
                </a:tc>
                <a:extLst>
                  <a:ext uri="{0D108BD9-81ED-4DB2-BD59-A6C34878D82A}">
                    <a16:rowId xmlns:a16="http://schemas.microsoft.com/office/drawing/2014/main" val="10005"/>
                  </a:ext>
                </a:extLst>
              </a:tr>
              <a:tr h="780092">
                <a:tc>
                  <a:txBody>
                    <a:bodyPr/>
                    <a:lstStyle/>
                    <a:p>
                      <a:r>
                        <a:rPr lang="en-NZ" b="1" strike="noStrike" dirty="0"/>
                        <a:t>SI 11</a:t>
                      </a:r>
                    </a:p>
                    <a:p>
                      <a:r>
                        <a:rPr lang="en-NZ" b="1" strike="noStrike" dirty="0"/>
                        <a:t>LED</a:t>
                      </a:r>
                    </a:p>
                  </a:txBody>
                  <a:tcPr/>
                </a:tc>
                <a:tc>
                  <a:txBody>
                    <a:bodyPr/>
                    <a:lstStyle/>
                    <a:p>
                      <a:r>
                        <a:rPr lang="en-NZ" strike="noStrike" dirty="0"/>
                        <a:t>128</a:t>
                      </a:r>
                    </a:p>
                  </a:txBody>
                  <a:tcPr/>
                </a:tc>
                <a:tc>
                  <a:txBody>
                    <a:bodyPr/>
                    <a:lstStyle/>
                    <a:p>
                      <a:r>
                        <a:rPr lang="en-NZ" strike="noStrike" dirty="0"/>
                        <a:t>Y</a:t>
                      </a:r>
                    </a:p>
                  </a:txBody>
                  <a:tcPr/>
                </a:tc>
                <a:tc>
                  <a:txBody>
                    <a:bodyPr/>
                    <a:lstStyle/>
                    <a:p>
                      <a:r>
                        <a:rPr lang="en-NZ" strike="noStrike" dirty="0"/>
                        <a:t>Y</a:t>
                      </a:r>
                    </a:p>
                  </a:txBody>
                  <a:tcPr/>
                </a:tc>
                <a:tc>
                  <a:txBody>
                    <a:bodyPr/>
                    <a:lstStyle/>
                    <a:p>
                      <a:r>
                        <a:rPr lang="en-NZ" strike="noStrike" dirty="0"/>
                        <a:t>Y</a:t>
                      </a:r>
                    </a:p>
                  </a:txBody>
                  <a:tcPr/>
                </a:tc>
                <a:tc>
                  <a:txBody>
                    <a:bodyPr/>
                    <a:lstStyle/>
                    <a:p>
                      <a:r>
                        <a:rPr lang="en-NZ" strike="noStrike" dirty="0"/>
                        <a:t>Y</a:t>
                      </a:r>
                    </a:p>
                  </a:txBody>
                  <a:tcPr/>
                </a:tc>
                <a:tc>
                  <a:txBody>
                    <a:bodyPr/>
                    <a:lstStyle/>
                    <a:p>
                      <a:r>
                        <a:rPr lang="en-NZ" strike="noStrike" dirty="0"/>
                        <a:t>0.06 s</a:t>
                      </a:r>
                    </a:p>
                  </a:txBody>
                  <a:tcPr/>
                </a:tc>
                <a:tc>
                  <a:txBody>
                    <a:bodyPr/>
                    <a:lstStyle/>
                    <a:p>
                      <a:r>
                        <a:rPr lang="en-NZ" strike="noStrike" dirty="0"/>
                        <a:t>BSF 7</a:t>
                      </a:r>
                      <a:r>
                        <a:rPr lang="en-NZ" strike="noStrike" baseline="0" dirty="0"/>
                        <a:t> or 8</a:t>
                      </a:r>
                      <a:endParaRPr lang="en-NZ" strike="noStrike" dirty="0"/>
                    </a:p>
                  </a:txBody>
                  <a:tcPr/>
                </a:tc>
                <a:tc>
                  <a:txBody>
                    <a:bodyPr/>
                    <a:lstStyle/>
                    <a:p>
                      <a:r>
                        <a:rPr lang="en-NZ" strike="noStrike" baseline="0" dirty="0"/>
                        <a:t>v 5.74</a:t>
                      </a:r>
                    </a:p>
                  </a:txBody>
                  <a:tcPr/>
                </a:tc>
                <a:tc>
                  <a:txBody>
                    <a:bodyPr/>
                    <a:lstStyle/>
                    <a:p>
                      <a:r>
                        <a:rPr lang="en-NZ" strike="noStrike" dirty="0"/>
                        <a:t>9000001 –</a:t>
                      </a:r>
                    </a:p>
                    <a:p>
                      <a:r>
                        <a:rPr lang="en-NZ" strike="noStrike" dirty="0"/>
                        <a:t>9999999</a:t>
                      </a:r>
                    </a:p>
                  </a:txBody>
                  <a:tcPr/>
                </a:tc>
                <a:extLst>
                  <a:ext uri="{0D108BD9-81ED-4DB2-BD59-A6C34878D82A}">
                    <a16:rowId xmlns:a16="http://schemas.microsoft.com/office/drawing/2014/main" val="10006"/>
                  </a:ext>
                </a:extLst>
              </a:tr>
              <a:tr h="780092">
                <a:tc>
                  <a:txBody>
                    <a:bodyPr/>
                    <a:lstStyle/>
                    <a:p>
                      <a:r>
                        <a:rPr lang="en-NZ" b="1" strike="noStrike" dirty="0"/>
                        <a:t>SI AC1</a:t>
                      </a:r>
                    </a:p>
                    <a:p>
                      <a:r>
                        <a:rPr lang="en-NZ" b="1" strike="noStrike" dirty="0"/>
                        <a:t>Beacon</a:t>
                      </a:r>
                    </a:p>
                  </a:txBody>
                  <a:tcPr/>
                </a:tc>
                <a:tc>
                  <a:txBody>
                    <a:bodyPr/>
                    <a:lstStyle/>
                    <a:p>
                      <a:r>
                        <a:rPr lang="en-NZ" strike="noStrike" dirty="0"/>
                        <a:t>128</a:t>
                      </a:r>
                    </a:p>
                  </a:txBody>
                  <a:tcPr/>
                </a:tc>
                <a:tc>
                  <a:txBody>
                    <a:bodyPr/>
                    <a:lstStyle/>
                    <a:p>
                      <a:r>
                        <a:rPr lang="en-NZ" strike="noStrike" dirty="0"/>
                        <a:t>Y</a:t>
                      </a:r>
                    </a:p>
                  </a:txBody>
                  <a:tcPr/>
                </a:tc>
                <a:tc>
                  <a:txBody>
                    <a:bodyPr/>
                    <a:lstStyle/>
                    <a:p>
                      <a:r>
                        <a:rPr lang="en-NZ" strike="noStrike" dirty="0"/>
                        <a:t>Y</a:t>
                      </a:r>
                    </a:p>
                  </a:txBody>
                  <a:tcPr/>
                </a:tc>
                <a:tc>
                  <a:txBody>
                    <a:bodyPr/>
                    <a:lstStyle/>
                    <a:p>
                      <a:r>
                        <a:rPr lang="en-NZ" strike="noStrike" dirty="0"/>
                        <a:t>Y</a:t>
                      </a:r>
                    </a:p>
                  </a:txBody>
                  <a:tcPr/>
                </a:tc>
                <a:tc>
                  <a:txBody>
                    <a:bodyPr/>
                    <a:lstStyle/>
                    <a:p>
                      <a:r>
                        <a:rPr lang="en-NZ" strike="noStrike" dirty="0"/>
                        <a:t>Y</a:t>
                      </a:r>
                    </a:p>
                  </a:txBody>
                  <a:tcPr/>
                </a:tc>
                <a:tc>
                  <a:txBody>
                    <a:bodyPr/>
                    <a:lstStyle/>
                    <a:p>
                      <a:r>
                        <a:rPr lang="en-NZ" strike="noStrike" dirty="0"/>
                        <a:t>0.06 s</a:t>
                      </a:r>
                    </a:p>
                  </a:txBody>
                  <a:tcPr/>
                </a:tc>
                <a:tc>
                  <a:txBody>
                    <a:bodyPr/>
                    <a:lstStyle/>
                    <a:p>
                      <a:r>
                        <a:rPr lang="en-NZ" strike="noStrike" dirty="0"/>
                        <a:t>BSF 7,</a:t>
                      </a:r>
                      <a:r>
                        <a:rPr lang="en-NZ" strike="noStrike" baseline="0" dirty="0"/>
                        <a:t> </a:t>
                      </a:r>
                      <a:r>
                        <a:rPr lang="en-NZ" strike="noStrike" dirty="0"/>
                        <a:t>8, 11</a:t>
                      </a:r>
                    </a:p>
                  </a:txBody>
                  <a:tcPr/>
                </a:tc>
                <a:tc>
                  <a:txBody>
                    <a:bodyPr/>
                    <a:lstStyle/>
                    <a:p>
                      <a:r>
                        <a:rPr lang="en-NZ" strike="noStrike" dirty="0"/>
                        <a:t>v</a:t>
                      </a:r>
                      <a:r>
                        <a:rPr lang="en-NZ" strike="noStrike" baseline="0" dirty="0"/>
                        <a:t> 5.74</a:t>
                      </a:r>
                      <a:endParaRPr lang="en-NZ" strike="noStrike" dirty="0"/>
                    </a:p>
                  </a:txBody>
                  <a:tcPr/>
                </a:tc>
                <a:tc>
                  <a:txBody>
                    <a:bodyPr/>
                    <a:lstStyle/>
                    <a:p>
                      <a:r>
                        <a:rPr lang="en-NZ" strike="noStrike" dirty="0"/>
                        <a:t>8000001</a:t>
                      </a:r>
                      <a:r>
                        <a:rPr lang="en-NZ" strike="noStrike" baseline="0" dirty="0"/>
                        <a:t> –</a:t>
                      </a:r>
                    </a:p>
                    <a:p>
                      <a:r>
                        <a:rPr lang="en-NZ" strike="noStrike" baseline="0" dirty="0"/>
                        <a:t>8999999</a:t>
                      </a:r>
                      <a:endParaRPr lang="en-NZ" strike="noStrike"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300909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normAutofit/>
          </a:bodyPr>
          <a:lstStyle/>
          <a:p>
            <a:r>
              <a:rPr lang="en-NZ" dirty="0"/>
              <a:t>SI PUNCHING SYSTEM </a:t>
            </a:r>
          </a:p>
        </p:txBody>
      </p:sp>
      <p:sp>
        <p:nvSpPr>
          <p:cNvPr id="3" name="Content Placeholder 2"/>
          <p:cNvSpPr>
            <a:spLocks noGrp="1"/>
          </p:cNvSpPr>
          <p:nvPr>
            <p:ph idx="1"/>
          </p:nvPr>
        </p:nvSpPr>
        <p:spPr>
          <a:xfrm>
            <a:off x="457280" y="1600571"/>
            <a:ext cx="8231029" cy="4853559"/>
          </a:xfrm>
        </p:spPr>
        <p:txBody>
          <a:bodyPr>
            <a:normAutofit/>
          </a:bodyPr>
          <a:lstStyle/>
          <a:p>
            <a:r>
              <a:rPr lang="en-NZ" dirty="0"/>
              <a:t>Control Units can be configured as clear, check, start, control or finish units</a:t>
            </a:r>
          </a:p>
          <a:p>
            <a:pPr marL="0" indent="0">
              <a:buNone/>
            </a:pPr>
            <a:r>
              <a:rPr lang="en-NZ" dirty="0"/>
              <a:t>Control Units have</a:t>
            </a:r>
          </a:p>
          <a:p>
            <a:r>
              <a:rPr lang="en-NZ" dirty="0"/>
              <a:t>Internal clocks, accurate to about 1 second per day.</a:t>
            </a:r>
          </a:p>
          <a:p>
            <a:r>
              <a:rPr lang="en-NZ" dirty="0"/>
              <a:t>Batteries</a:t>
            </a:r>
          </a:p>
          <a:p>
            <a:r>
              <a:rPr lang="en-NZ" dirty="0"/>
              <a:t>Firmware (internal software)</a:t>
            </a:r>
          </a:p>
          <a:p>
            <a:r>
              <a:rPr lang="en-NZ" dirty="0"/>
              <a:t>Back-up memory</a:t>
            </a:r>
          </a:p>
          <a:p>
            <a:endParaRPr lang="en-NZ" dirty="0"/>
          </a:p>
        </p:txBody>
      </p:sp>
    </p:spTree>
    <p:extLst>
      <p:ext uri="{BB962C8B-B14F-4D97-AF65-F5344CB8AC3E}">
        <p14:creationId xmlns:p14="http://schemas.microsoft.com/office/powerpoint/2010/main" val="41265453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a:solidFill>
              <a:srgbClr val="FFC000"/>
            </a:solidFill>
          </a:ln>
        </p:spPr>
        <p:txBody>
          <a:bodyPr>
            <a:normAutofit/>
          </a:bodyPr>
          <a:lstStyle/>
          <a:p>
            <a:r>
              <a:rPr lang="en-NZ" dirty="0"/>
              <a:t>SI PUNCHING SYSTEM</a:t>
            </a:r>
          </a:p>
        </p:txBody>
      </p:sp>
      <p:sp>
        <p:nvSpPr>
          <p:cNvPr id="3" name="Content Placeholder 2"/>
          <p:cNvSpPr>
            <a:spLocks noGrp="1"/>
          </p:cNvSpPr>
          <p:nvPr>
            <p:ph idx="1"/>
          </p:nvPr>
        </p:nvSpPr>
        <p:spPr>
          <a:xfrm>
            <a:off x="457281" y="1600571"/>
            <a:ext cx="8003946" cy="4984314"/>
          </a:xfrm>
        </p:spPr>
        <p:txBody>
          <a:bodyPr>
            <a:normAutofit fontScale="85000" lnSpcReduction="20000"/>
          </a:bodyPr>
          <a:lstStyle/>
          <a:p>
            <a:r>
              <a:rPr lang="en-NZ" dirty="0"/>
              <a:t>The units are generally in Stand-by mode. When a unit is punched (and that first punch takes a relatively long time – up to 1 second), the unit switches to Active mode (wakes up). The unit then operates normally until the limit of the Stay Active time is reached. But any further punches reset that countdown, so the unit only switches back to Stand-by mode 2 hours (or whatever the Stay Active Time has been set to) after the last person punched it. </a:t>
            </a:r>
          </a:p>
          <a:p>
            <a:r>
              <a:rPr lang="en-NZ" dirty="0"/>
              <a:t>For bigger events, you need to wake the controls up so the first competitor through is not disadvantaged by the relatively long time it takes to wake up the control.</a:t>
            </a:r>
          </a:p>
          <a:p>
            <a:pPr marL="0" indent="0">
              <a:buNone/>
            </a:pPr>
            <a:endParaRPr lang="en-NZ"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D4FB592-0315-6E45-CF43-C32C77D7001D}"/>
                  </a:ext>
                </a:extLst>
              </p14:cNvPr>
              <p14:cNvContentPartPr/>
              <p14:nvPr/>
            </p14:nvContentPartPr>
            <p14:xfrm>
              <a:off x="947263" y="4811021"/>
              <a:ext cx="7107480" cy="31320"/>
            </p14:xfrm>
          </p:contentPart>
        </mc:Choice>
        <mc:Fallback xmlns="">
          <p:pic>
            <p:nvPicPr>
              <p:cNvPr id="4" name="Ink 3">
                <a:extLst>
                  <a:ext uri="{FF2B5EF4-FFF2-40B4-BE49-F238E27FC236}">
                    <a16:creationId xmlns:a16="http://schemas.microsoft.com/office/drawing/2014/main" id="{BD4FB592-0315-6E45-CF43-C32C77D7001D}"/>
                  </a:ext>
                </a:extLst>
              </p:cNvPr>
              <p:cNvPicPr/>
              <p:nvPr/>
            </p:nvPicPr>
            <p:blipFill>
              <a:blip r:embed="rId4"/>
              <a:stretch>
                <a:fillRect/>
              </a:stretch>
            </p:blipFill>
            <p:spPr>
              <a:xfrm>
                <a:off x="893623" y="4703021"/>
                <a:ext cx="72151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3915BB9D-A085-878F-73E3-4E1C64EE8A81}"/>
                  </a:ext>
                </a:extLst>
              </p14:cNvPr>
              <p14:cNvContentPartPr/>
              <p14:nvPr/>
            </p14:nvContentPartPr>
            <p14:xfrm>
              <a:off x="975703" y="5177861"/>
              <a:ext cx="7009200" cy="5040"/>
            </p14:xfrm>
          </p:contentPart>
        </mc:Choice>
        <mc:Fallback xmlns="">
          <p:pic>
            <p:nvPicPr>
              <p:cNvPr id="5" name="Ink 4">
                <a:extLst>
                  <a:ext uri="{FF2B5EF4-FFF2-40B4-BE49-F238E27FC236}">
                    <a16:creationId xmlns:a16="http://schemas.microsoft.com/office/drawing/2014/main" id="{3915BB9D-A085-878F-73E3-4E1C64EE8A81}"/>
                  </a:ext>
                </a:extLst>
              </p:cNvPr>
              <p:cNvPicPr/>
              <p:nvPr/>
            </p:nvPicPr>
            <p:blipFill>
              <a:blip r:embed="rId6"/>
              <a:stretch>
                <a:fillRect/>
              </a:stretch>
            </p:blipFill>
            <p:spPr>
              <a:xfrm>
                <a:off x="921703" y="5070221"/>
                <a:ext cx="71168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EC595E3C-E5CC-0B99-8255-0DA4B310FCCB}"/>
                  </a:ext>
                </a:extLst>
              </p14:cNvPr>
              <p14:cNvContentPartPr/>
              <p14:nvPr/>
            </p14:nvContentPartPr>
            <p14:xfrm>
              <a:off x="971023" y="5481341"/>
              <a:ext cx="6489360" cy="34560"/>
            </p14:xfrm>
          </p:contentPart>
        </mc:Choice>
        <mc:Fallback xmlns="">
          <p:pic>
            <p:nvPicPr>
              <p:cNvPr id="6" name="Ink 5">
                <a:extLst>
                  <a:ext uri="{FF2B5EF4-FFF2-40B4-BE49-F238E27FC236}">
                    <a16:creationId xmlns:a16="http://schemas.microsoft.com/office/drawing/2014/main" id="{EC595E3C-E5CC-0B99-8255-0DA4B310FCCB}"/>
                  </a:ext>
                </a:extLst>
              </p:cNvPr>
              <p:cNvPicPr/>
              <p:nvPr/>
            </p:nvPicPr>
            <p:blipFill>
              <a:blip r:embed="rId8"/>
              <a:stretch>
                <a:fillRect/>
              </a:stretch>
            </p:blipFill>
            <p:spPr>
              <a:xfrm>
                <a:off x="917023" y="5373701"/>
                <a:ext cx="65970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7BD56B66-467B-73E0-F228-6984B4E1624D}"/>
                  </a:ext>
                </a:extLst>
              </p14:cNvPr>
              <p14:cNvContentPartPr/>
              <p14:nvPr/>
            </p14:nvContentPartPr>
            <p14:xfrm>
              <a:off x="951943" y="5860421"/>
              <a:ext cx="939600" cy="5400"/>
            </p14:xfrm>
          </p:contentPart>
        </mc:Choice>
        <mc:Fallback xmlns="">
          <p:pic>
            <p:nvPicPr>
              <p:cNvPr id="7" name="Ink 6">
                <a:extLst>
                  <a:ext uri="{FF2B5EF4-FFF2-40B4-BE49-F238E27FC236}">
                    <a16:creationId xmlns:a16="http://schemas.microsoft.com/office/drawing/2014/main" id="{7BD56B66-467B-73E0-F228-6984B4E1624D}"/>
                  </a:ext>
                </a:extLst>
              </p:cNvPr>
              <p:cNvPicPr/>
              <p:nvPr/>
            </p:nvPicPr>
            <p:blipFill>
              <a:blip r:embed="rId10"/>
              <a:stretch>
                <a:fillRect/>
              </a:stretch>
            </p:blipFill>
            <p:spPr>
              <a:xfrm>
                <a:off x="898303" y="5752421"/>
                <a:ext cx="1047240" cy="221040"/>
              </a:xfrm>
              <a:prstGeom prst="rect">
                <a:avLst/>
              </a:prstGeom>
            </p:spPr>
          </p:pic>
        </mc:Fallback>
      </mc:AlternateContent>
    </p:spTree>
    <p:extLst>
      <p:ext uri="{BB962C8B-B14F-4D97-AF65-F5344CB8AC3E}">
        <p14:creationId xmlns:p14="http://schemas.microsoft.com/office/powerpoint/2010/main" val="3952160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21629</TotalTime>
  <Words>8750</Words>
  <Application>Microsoft Office PowerPoint</Application>
  <PresentationFormat>Custom</PresentationFormat>
  <Paragraphs>928</Paragraphs>
  <Slides>159</Slides>
  <Notes>35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159</vt:i4>
      </vt:variant>
    </vt:vector>
  </HeadingPairs>
  <TitlesOfParts>
    <vt:vector size="163" baseType="lpstr">
      <vt:lpstr>Arial</vt:lpstr>
      <vt:lpstr>Calibri</vt:lpstr>
      <vt:lpstr>Segoe UI</vt:lpstr>
      <vt:lpstr>Office Theme</vt:lpstr>
      <vt:lpstr>LITE ONZ CONTROLLER ACCREDITATION COURSE To be used for Club/OY events</vt:lpstr>
      <vt:lpstr>Welcome</vt:lpstr>
      <vt:lpstr>Introduction</vt:lpstr>
      <vt:lpstr>FUNCTION OF THE CONTROLLER</vt:lpstr>
      <vt:lpstr>FUNCTION OF THE CONTROLLER</vt:lpstr>
      <vt:lpstr>FUNCTION OF THE CONTROLLER</vt:lpstr>
      <vt:lpstr>TASKS OF THE CONTROLLER</vt:lpstr>
      <vt:lpstr>TASKS OF THE CONTROLLER</vt:lpstr>
      <vt:lpstr>What the Controller is NOT</vt:lpstr>
      <vt:lpstr>FUNCTION OF THE CONTROLLER</vt:lpstr>
      <vt:lpstr>Example Timeline of Controllers Tasks</vt:lpstr>
      <vt:lpstr>EVENT PLANNING &amp; ORGANISATION</vt:lpstr>
      <vt:lpstr>EVENT INFORMATION</vt:lpstr>
      <vt:lpstr>EVENT INFORMATION</vt:lpstr>
      <vt:lpstr>VENUE &amp; TERRAIN</vt:lpstr>
      <vt:lpstr>VENUE &amp; TERRAIN</vt:lpstr>
      <vt:lpstr>THE MAP</vt:lpstr>
      <vt:lpstr>THE MAP</vt:lpstr>
      <vt:lpstr>THE MAP</vt:lpstr>
      <vt:lpstr>THE MAP</vt:lpstr>
      <vt:lpstr>MAP SCALE</vt:lpstr>
      <vt:lpstr>Runners map scales</vt:lpstr>
      <vt:lpstr>TOO DETAILED</vt:lpstr>
      <vt:lpstr>SANS FORMLINES</vt:lpstr>
      <vt:lpstr>THE COURSE</vt:lpstr>
      <vt:lpstr>THE COURSE</vt:lpstr>
      <vt:lpstr>THE START</vt:lpstr>
      <vt:lpstr>COURSE LEGS</vt:lpstr>
      <vt:lpstr>SHORT LEGS</vt:lpstr>
      <vt:lpstr>LONG LEGS</vt:lpstr>
      <vt:lpstr>COURSE LEGS</vt:lpstr>
      <vt:lpstr>COURSE LEG NO-NOES 1</vt:lpstr>
      <vt:lpstr>COURSE LEG NO-NOES 1</vt:lpstr>
      <vt:lpstr>COURSE LEG NO-NOES 2</vt:lpstr>
      <vt:lpstr>COURSE LEG NO-NOES 2</vt:lpstr>
      <vt:lpstr>COURSE LEG NO-NOES 3</vt:lpstr>
      <vt:lpstr>COURSE LEG NO-NOES 3</vt:lpstr>
      <vt:lpstr>COURSE LEG NO-NOES 4</vt:lpstr>
      <vt:lpstr>COURSE LEG NO-NOES 4</vt:lpstr>
      <vt:lpstr>COURSE LEG NO-NOES 5</vt:lpstr>
      <vt:lpstr>COURSE LEG NO-NOES 5</vt:lpstr>
      <vt:lpstr>COURSE LEG NO-NOES 6</vt:lpstr>
      <vt:lpstr>COURSE LEG NO-NOES 6</vt:lpstr>
      <vt:lpstr>COURSE LEG NO-NOES 7</vt:lpstr>
      <vt:lpstr>COURSE LEG NO-NOES 7</vt:lpstr>
      <vt:lpstr>NO-NOES Summary</vt:lpstr>
      <vt:lpstr>CONTROL SITES</vt:lpstr>
      <vt:lpstr>CONTROL SITES</vt:lpstr>
      <vt:lpstr>CONTROL SITES</vt:lpstr>
      <vt:lpstr>POOR CONTROL SITES</vt:lpstr>
      <vt:lpstr>POOR CONTROL SITES</vt:lpstr>
      <vt:lpstr>POOR CONTROL SITES</vt:lpstr>
      <vt:lpstr>POOR CONTROL SITES</vt:lpstr>
      <vt:lpstr>POOR CONTROL SITES</vt:lpstr>
      <vt:lpstr>POOR CONTROL SITES</vt:lpstr>
      <vt:lpstr>POOR CONTROL SITES</vt:lpstr>
      <vt:lpstr>PROXIMITY OF CONTROLS</vt:lpstr>
      <vt:lpstr>PROXIMITY OF CONTROLS</vt:lpstr>
      <vt:lpstr>PROXIMITY OF CONTROLS</vt:lpstr>
      <vt:lpstr>PROXIMITY OF CONTROLS</vt:lpstr>
      <vt:lpstr>PROXIMITY OF CONTROLS</vt:lpstr>
      <vt:lpstr>PROXIMITY OF CONTROLS</vt:lpstr>
      <vt:lpstr>PROXIMITY OF CONTROLS</vt:lpstr>
      <vt:lpstr>PROXIMITY OF CONTROLS</vt:lpstr>
      <vt:lpstr>PROXIMITY OF CONTROLS</vt:lpstr>
      <vt:lpstr>PROXIMITY OF CONTROLS</vt:lpstr>
      <vt:lpstr>PROXIMITY OF CONTROLS</vt:lpstr>
      <vt:lpstr>PROXIMITY OF CONTROLS</vt:lpstr>
      <vt:lpstr>PROXIMITY OF CONTROLS</vt:lpstr>
      <vt:lpstr>PROXIMITY OF CONTROLS</vt:lpstr>
      <vt:lpstr>COURSE DIFFICULTY</vt:lpstr>
      <vt:lpstr>THE FINISH</vt:lpstr>
      <vt:lpstr>THE PURPLE STUFF</vt:lpstr>
      <vt:lpstr>THE PURPLE STUFF</vt:lpstr>
      <vt:lpstr>THE PURPLE STUFF</vt:lpstr>
      <vt:lpstr>THE PURPLE STUFF</vt:lpstr>
      <vt:lpstr>CONTROL CODES</vt:lpstr>
      <vt:lpstr>LINE &amp; NUMBER PLACEMENT</vt:lpstr>
      <vt:lpstr>LINE &amp; NUMBER PLACEMENT</vt:lpstr>
      <vt:lpstr>LINE &amp; NUMBER PLACEMENT</vt:lpstr>
      <vt:lpstr>LINE &amp; NUMBER PLACEMENT</vt:lpstr>
      <vt:lpstr>LINE &amp; NUMBER PLACEMENT</vt:lpstr>
      <vt:lpstr>LINE &amp; NUMBER PLACEMENT</vt:lpstr>
      <vt:lpstr>LINE &amp; NUMBER PLACEMENT</vt:lpstr>
      <vt:lpstr>LINE &amp; NUMBER PLACEMENT</vt:lpstr>
      <vt:lpstr>LINE &amp; NUMBER PLACEMENT</vt:lpstr>
      <vt:lpstr>Course Checking for Printing</vt:lpstr>
      <vt:lpstr>CONTROL DESCRIPTIONS</vt:lpstr>
      <vt:lpstr>CONTROL DESCRIPTIONS</vt:lpstr>
      <vt:lpstr>CONTROL DESCRIPTIONS</vt:lpstr>
      <vt:lpstr>CONTROL DESCRIPTIONS</vt:lpstr>
      <vt:lpstr>PowerPoint Presentation</vt:lpstr>
      <vt:lpstr>MAP PRINTING</vt:lpstr>
      <vt:lpstr>MAP PRINTING</vt:lpstr>
      <vt:lpstr>PUNCHING SYSTEMS </vt:lpstr>
      <vt:lpstr>SI PUNCHING SYSTEM </vt:lpstr>
      <vt:lpstr>PowerPoint Presentation</vt:lpstr>
      <vt:lpstr>SI PUNCHING SYSTEM </vt:lpstr>
      <vt:lpstr>SI PUNCHING SYSTEM</vt:lpstr>
      <vt:lpstr>SI PUNCHING SYSTEM </vt:lpstr>
      <vt:lpstr>SI PUNCHING SYSTEM </vt:lpstr>
      <vt:lpstr>SI PUNCHING SYSTEM </vt:lpstr>
      <vt:lpstr>PUNCHING SYSTEMS</vt:lpstr>
      <vt:lpstr>PUNCHING SYSTEMS</vt:lpstr>
      <vt:lpstr>PUNCHING SYSTEMS</vt:lpstr>
      <vt:lpstr>TIMING AND RESULTS</vt:lpstr>
      <vt:lpstr>TIMING AND RESULTS</vt:lpstr>
      <vt:lpstr>CANCELLING A COMPETITION</vt:lpstr>
      <vt:lpstr>CANCELLING A COMPETITION</vt:lpstr>
      <vt:lpstr>CANCELLING A COMPETITION</vt:lpstr>
      <vt:lpstr>CANCELLING A COMPETITION</vt:lpstr>
      <vt:lpstr>CONTROLLING CONUNDRUMS</vt:lpstr>
      <vt:lpstr>CONTROLLING CONUNDRUMS</vt:lpstr>
      <vt:lpstr>CONTROLLING CONUNDRUMS</vt:lpstr>
      <vt:lpstr>CONTROLLING CONUNDRUMS</vt:lpstr>
      <vt:lpstr>CONTROLLING CONUNDRUMS</vt:lpstr>
      <vt:lpstr>Mistake Minimisation</vt:lpstr>
      <vt:lpstr>Mistake Minimisation</vt:lpstr>
      <vt:lpstr>Anybody Anything to Add</vt:lpstr>
      <vt:lpstr>Welcome Back</vt:lpstr>
      <vt:lpstr>Four Technical Levels</vt:lpstr>
      <vt:lpstr>Sprint Technical Levels</vt:lpstr>
      <vt:lpstr>This session</vt:lpstr>
      <vt:lpstr>Definitions - White</vt:lpstr>
      <vt:lpstr>Definitions - Yellow</vt:lpstr>
      <vt:lpstr>Definitions - Orange</vt:lpstr>
      <vt:lpstr>Definitions - Red</vt:lpstr>
      <vt:lpstr>This session</vt:lpstr>
      <vt:lpstr>WHITE COURSE</vt:lpstr>
      <vt:lpstr>WHITE COURSE</vt:lpstr>
      <vt:lpstr>WHITE COURSE TIPS</vt:lpstr>
      <vt:lpstr>WHITE COURSE TIPS</vt:lpstr>
      <vt:lpstr>WHITE COURSE TIPS</vt:lpstr>
      <vt:lpstr>BORING WHITE COURSE</vt:lpstr>
      <vt:lpstr>FUN WHITE COURSE</vt:lpstr>
      <vt:lpstr>WHITE COURSE?</vt:lpstr>
      <vt:lpstr>YELLOW COURSE</vt:lpstr>
      <vt:lpstr>YELLOW COURSE</vt:lpstr>
      <vt:lpstr>YELLOW COURSE TIPS</vt:lpstr>
      <vt:lpstr>YELLOW COURSE TIPS</vt:lpstr>
      <vt:lpstr>YELLOW COURSE TIPS</vt:lpstr>
      <vt:lpstr>BAD YELLOW LEGS</vt:lpstr>
      <vt:lpstr>BAD YELLOW LEGS</vt:lpstr>
      <vt:lpstr>BAD YELLOW LEGS</vt:lpstr>
      <vt:lpstr>BAD YELLOW LEGS</vt:lpstr>
      <vt:lpstr>BETTER YELLOW LEGS</vt:lpstr>
      <vt:lpstr>ORANGE COURSE</vt:lpstr>
      <vt:lpstr>ORANGE COURSE</vt:lpstr>
      <vt:lpstr>ORANGE COURSE TIPS</vt:lpstr>
      <vt:lpstr>ORANGE COURSE TIPS</vt:lpstr>
      <vt:lpstr>RED COURSE</vt:lpstr>
      <vt:lpstr>RED COURSE – DO’s</vt:lpstr>
      <vt:lpstr>RED COURSE – DO’s</vt:lpstr>
      <vt:lpstr>RED COURSE – LONG vs MIDDLE</vt:lpstr>
      <vt:lpstr>POOR RED COURSE</vt:lpstr>
      <vt:lpstr>BETTER RED COURSE</vt:lpstr>
      <vt:lpstr>NO-NOES Summary</vt:lpstr>
      <vt:lpstr>Course Lengths</vt:lpstr>
      <vt:lpstr>Overall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NZOF CONTROLLERS ACCREDITATION COURSE</dc:title>
  <dc:creator>Marquita</dc:creator>
  <cp:lastModifiedBy>Peter Swanson</cp:lastModifiedBy>
  <cp:revision>394</cp:revision>
  <dcterms:created xsi:type="dcterms:W3CDTF">2014-09-19T05:40:23Z</dcterms:created>
  <dcterms:modified xsi:type="dcterms:W3CDTF">2022-05-16T10:22:57Z</dcterms:modified>
</cp:coreProperties>
</file>